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7" r:id="rId2"/>
    <p:sldId id="289" r:id="rId3"/>
    <p:sldId id="290" r:id="rId4"/>
    <p:sldId id="291" r:id="rId5"/>
    <p:sldId id="295" r:id="rId6"/>
    <p:sldId id="296" r:id="rId7"/>
    <p:sldId id="258" r:id="rId8"/>
    <p:sldId id="306" r:id="rId9"/>
    <p:sldId id="322" r:id="rId10"/>
    <p:sldId id="323" r:id="rId11"/>
    <p:sldId id="330" r:id="rId12"/>
    <p:sldId id="324" r:id="rId13"/>
    <p:sldId id="259" r:id="rId14"/>
    <p:sldId id="331" r:id="rId15"/>
    <p:sldId id="334" r:id="rId16"/>
    <p:sldId id="336" r:id="rId17"/>
    <p:sldId id="337" r:id="rId18"/>
    <p:sldId id="338" r:id="rId19"/>
    <p:sldId id="332" r:id="rId20"/>
    <p:sldId id="339" r:id="rId21"/>
    <p:sldId id="340" r:id="rId22"/>
    <p:sldId id="341" r:id="rId23"/>
    <p:sldId id="342" r:id="rId24"/>
    <p:sldId id="333" r:id="rId25"/>
    <p:sldId id="343" r:id="rId26"/>
    <p:sldId id="344" r:id="rId27"/>
    <p:sldId id="345" r:id="rId28"/>
    <p:sldId id="346" r:id="rId29"/>
    <p:sldId id="267" r:id="rId30"/>
    <p:sldId id="347"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7577D7-FA80-4F1C-A06A-224BF31E0330}" v="11" dt="2025-05-10T21:44:37.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69" d="100"/>
          <a:sy n="69" d="100"/>
        </p:scale>
        <p:origin x="90" y="420"/>
      </p:cViewPr>
      <p:guideLst/>
    </p:cSldViewPr>
  </p:slideViewPr>
  <p:outlineViewPr>
    <p:cViewPr>
      <p:scale>
        <a:sx n="33" d="100"/>
        <a:sy n="33" d="100"/>
      </p:scale>
      <p:origin x="0" y="-16392"/>
    </p:cViewPr>
  </p:outlineViewPr>
  <p:notesTextViewPr>
    <p:cViewPr>
      <p:scale>
        <a:sx n="1" d="1"/>
        <a:sy n="1" d="1"/>
      </p:scale>
      <p:origin x="0" y="0"/>
    </p:cViewPr>
  </p:notesTextViewPr>
  <p:sorterViewPr>
    <p:cViewPr>
      <p:scale>
        <a:sx n="87" d="100"/>
        <a:sy n="87" d="100"/>
      </p:scale>
      <p:origin x="0" y="0"/>
    </p:cViewPr>
  </p:sorterViewPr>
  <p:notesViewPr>
    <p:cSldViewPr snapToGrid="0">
      <p:cViewPr varScale="1">
        <p:scale>
          <a:sx n="74" d="100"/>
          <a:sy n="74" d="100"/>
        </p:scale>
        <p:origin x="265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32F538-2706-098B-0995-EC30187F35FB}"/>
              </a:ext>
            </a:extLst>
          </p:cNvPr>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4783422-1AA9-8FC6-9470-8540C449983E}"/>
              </a:ext>
            </a:extLst>
          </p:cNvPr>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fld id="{F520D349-AC11-47EC-B0C8-B1BBDBBA0FDF}" type="datetimeFigureOut">
              <a:rPr lang="en-US" smtClean="0"/>
              <a:t>5/10/2025</a:t>
            </a:fld>
            <a:endParaRPr lang="en-US"/>
          </a:p>
        </p:txBody>
      </p:sp>
      <p:sp>
        <p:nvSpPr>
          <p:cNvPr id="4" name="Footer Placeholder 3">
            <a:extLst>
              <a:ext uri="{FF2B5EF4-FFF2-40B4-BE49-F238E27FC236}">
                <a16:creationId xmlns:a16="http://schemas.microsoft.com/office/drawing/2014/main" id="{A1FF2044-B3C9-0923-98E2-1A5081D7ABB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9CA86-C536-2080-1775-B488CBC6915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5CF51CA-4625-4F08-8F7F-42079E69F69D}" type="slidenum">
              <a:rPr lang="en-US" smtClean="0"/>
              <a:t>‹#›</a:t>
            </a:fld>
            <a:endParaRPr lang="en-US"/>
          </a:p>
        </p:txBody>
      </p:sp>
    </p:spTree>
    <p:extLst>
      <p:ext uri="{BB962C8B-B14F-4D97-AF65-F5344CB8AC3E}">
        <p14:creationId xmlns:p14="http://schemas.microsoft.com/office/powerpoint/2010/main" val="3239938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05D953D0-1DE4-42A6-835D-413C8F35DB81}" type="datetimeFigureOut">
              <a:rPr lang="en-US" smtClean="0"/>
              <a:t>5/10/2025</a:t>
            </a:fld>
            <a:endParaRPr lang="en-US"/>
          </a:p>
        </p:txBody>
      </p:sp>
      <p:sp>
        <p:nvSpPr>
          <p:cNvPr id="4" name="Slide Image Placeholder 3"/>
          <p:cNvSpPr>
            <a:spLocks noGrp="1" noRot="1" noChangeAspect="1"/>
          </p:cNvSpPr>
          <p:nvPr>
            <p:ph type="sldImg" idx="2"/>
          </p:nvPr>
        </p:nvSpPr>
        <p:spPr>
          <a:xfrm>
            <a:off x="63500" y="452438"/>
            <a:ext cx="6883400" cy="38719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221541" y="4473891"/>
            <a:ext cx="6567319" cy="4206772"/>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F4FDBA8-A7E3-4982-A179-175B4399413D}" type="slidenum">
              <a:rPr lang="en-US" smtClean="0"/>
              <a:t>‹#›</a:t>
            </a:fld>
            <a:endParaRPr lang="en-US"/>
          </a:p>
        </p:txBody>
      </p:sp>
    </p:spTree>
    <p:extLst>
      <p:ext uri="{BB962C8B-B14F-4D97-AF65-F5344CB8AC3E}">
        <p14:creationId xmlns:p14="http://schemas.microsoft.com/office/powerpoint/2010/main" val="272804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FDBA8-A7E3-4982-A179-175B4399413D}" type="slidenum">
              <a:rPr lang="en-US" smtClean="0"/>
              <a:t>1</a:t>
            </a:fld>
            <a:endParaRPr lang="en-US"/>
          </a:p>
        </p:txBody>
      </p:sp>
    </p:spTree>
    <p:extLst>
      <p:ext uri="{BB962C8B-B14F-4D97-AF65-F5344CB8AC3E}">
        <p14:creationId xmlns:p14="http://schemas.microsoft.com/office/powerpoint/2010/main" val="3454542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F45A-C9F2-A90D-9B87-8EAEB896C9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0939D8-D798-9653-2FB0-D20F4BD090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CDFF47-4673-2A20-7751-06B5B0975896}"/>
              </a:ext>
            </a:extLst>
          </p:cNvPr>
          <p:cNvSpPr>
            <a:spLocks noGrp="1"/>
          </p:cNvSpPr>
          <p:nvPr>
            <p:ph type="dt" sz="half" idx="10"/>
          </p:nvPr>
        </p:nvSpPr>
        <p:spPr/>
        <p:txBody>
          <a:bodyPr/>
          <a:lstStyle/>
          <a:p>
            <a:fld id="{74D920FD-4E0E-42F6-8BB3-B2D147DF5F9E}" type="datetimeFigureOut">
              <a:rPr lang="en-US" smtClean="0"/>
              <a:t>5/10/2025</a:t>
            </a:fld>
            <a:endParaRPr lang="en-US"/>
          </a:p>
        </p:txBody>
      </p:sp>
      <p:sp>
        <p:nvSpPr>
          <p:cNvPr id="5" name="Footer Placeholder 4">
            <a:extLst>
              <a:ext uri="{FF2B5EF4-FFF2-40B4-BE49-F238E27FC236}">
                <a16:creationId xmlns:a16="http://schemas.microsoft.com/office/drawing/2014/main" id="{5ACC0CF6-0966-FADC-F5B7-4148D92FC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025D3-38E5-E3EC-98EA-2A90C99774A6}"/>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9" name="Arrow: Bent-Up 8">
            <a:extLst>
              <a:ext uri="{FF2B5EF4-FFF2-40B4-BE49-F238E27FC236}">
                <a16:creationId xmlns:a16="http://schemas.microsoft.com/office/drawing/2014/main" id="{F665A157-42CA-745F-C728-1143D8049C99}"/>
              </a:ext>
            </a:extLst>
          </p:cNvPr>
          <p:cNvSpPr/>
          <p:nvPr userDrawn="1"/>
        </p:nvSpPr>
        <p:spPr>
          <a:xfrm flipH="1">
            <a:off x="838200" y="4404889"/>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rick church with a steeple&#10;&#10;Description automatically generated">
            <a:extLst>
              <a:ext uri="{FF2B5EF4-FFF2-40B4-BE49-F238E27FC236}">
                <a16:creationId xmlns:a16="http://schemas.microsoft.com/office/drawing/2014/main" id="{DCC5F6BF-6423-0BA3-DC62-F78AA860AD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223" y="3884720"/>
            <a:ext cx="1187917" cy="1783618"/>
          </a:xfrm>
          <a:prstGeom prst="rect">
            <a:avLst/>
          </a:prstGeom>
        </p:spPr>
      </p:pic>
    </p:spTree>
    <p:extLst>
      <p:ext uri="{BB962C8B-B14F-4D97-AF65-F5344CB8AC3E}">
        <p14:creationId xmlns:p14="http://schemas.microsoft.com/office/powerpoint/2010/main" val="165185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6E3D-3BA1-B0FA-DB50-B4E5A6506CAD}"/>
              </a:ext>
            </a:extLst>
          </p:cNvPr>
          <p:cNvSpPr>
            <a:spLocks noGrp="1"/>
          </p:cNvSpPr>
          <p:nvPr>
            <p:ph type="title"/>
          </p:nvPr>
        </p:nvSpPr>
        <p:spPr>
          <a:xfrm>
            <a:off x="1482570" y="374851"/>
            <a:ext cx="9871229"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4FA326-7A4F-B39D-01C0-3A634C2791F8}"/>
              </a:ext>
            </a:extLst>
          </p:cNvPr>
          <p:cNvSpPr>
            <a:spLocks noGrp="1"/>
          </p:cNvSpPr>
          <p:nvPr>
            <p:ph idx="1"/>
          </p:nvPr>
        </p:nvSpPr>
        <p:spPr>
          <a:xfrm>
            <a:off x="838200" y="2044169"/>
            <a:ext cx="10515600" cy="421296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E4A13C-08B9-3624-58E3-0D871EDC3316}"/>
              </a:ext>
            </a:extLst>
          </p:cNvPr>
          <p:cNvSpPr>
            <a:spLocks noGrp="1"/>
          </p:cNvSpPr>
          <p:nvPr>
            <p:ph type="dt" sz="half" idx="10"/>
          </p:nvPr>
        </p:nvSpPr>
        <p:spPr/>
        <p:txBody>
          <a:bodyPr/>
          <a:lstStyle/>
          <a:p>
            <a:fld id="{74D920FD-4E0E-42F6-8BB3-B2D147DF5F9E}" type="datetimeFigureOut">
              <a:rPr lang="en-US" smtClean="0"/>
              <a:t>5/10/2025</a:t>
            </a:fld>
            <a:endParaRPr lang="en-US"/>
          </a:p>
        </p:txBody>
      </p:sp>
      <p:sp>
        <p:nvSpPr>
          <p:cNvPr id="5" name="Footer Placeholder 4">
            <a:extLst>
              <a:ext uri="{FF2B5EF4-FFF2-40B4-BE49-F238E27FC236}">
                <a16:creationId xmlns:a16="http://schemas.microsoft.com/office/drawing/2014/main" id="{26268F82-9FAC-1B39-D2F6-3D4D4C1FF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EA2FF-4E84-267F-AFF3-8272B475E099}"/>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4" name="Arrow: Bent-Up 13">
            <a:extLst>
              <a:ext uri="{FF2B5EF4-FFF2-40B4-BE49-F238E27FC236}">
                <a16:creationId xmlns:a16="http://schemas.microsoft.com/office/drawing/2014/main" id="{7B22637C-45D0-80F6-6E59-149DEE823C1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2731451A-2EAC-1315-DC03-4DD9377A32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2389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16AE-8008-8246-E41F-B392BF799FB2}"/>
              </a:ext>
            </a:extLst>
          </p:cNvPr>
          <p:cNvSpPr>
            <a:spLocks noGrp="1"/>
          </p:cNvSpPr>
          <p:nvPr>
            <p:ph type="title"/>
          </p:nvPr>
        </p:nvSpPr>
        <p:spPr>
          <a:xfrm>
            <a:off x="1426464" y="365125"/>
            <a:ext cx="9927336"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081685-A9F2-EC50-73B3-3D1692870A2A}"/>
              </a:ext>
            </a:extLst>
          </p:cNvPr>
          <p:cNvSpPr>
            <a:spLocks noGrp="1"/>
          </p:cNvSpPr>
          <p:nvPr>
            <p:ph sz="half" idx="1"/>
          </p:nvPr>
        </p:nvSpPr>
        <p:spPr>
          <a:xfrm>
            <a:off x="838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6BC1E9-6DEB-5942-C730-16FC622C287A}"/>
              </a:ext>
            </a:extLst>
          </p:cNvPr>
          <p:cNvSpPr>
            <a:spLocks noGrp="1"/>
          </p:cNvSpPr>
          <p:nvPr>
            <p:ph sz="half" idx="2"/>
          </p:nvPr>
        </p:nvSpPr>
        <p:spPr>
          <a:xfrm>
            <a:off x="6172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83E4FE-EBC2-D42B-0EAC-B059E7B96067}"/>
              </a:ext>
            </a:extLst>
          </p:cNvPr>
          <p:cNvSpPr>
            <a:spLocks noGrp="1"/>
          </p:cNvSpPr>
          <p:nvPr>
            <p:ph type="dt" sz="half" idx="10"/>
          </p:nvPr>
        </p:nvSpPr>
        <p:spPr/>
        <p:txBody>
          <a:bodyPr/>
          <a:lstStyle/>
          <a:p>
            <a:fld id="{74D920FD-4E0E-42F6-8BB3-B2D147DF5F9E}" type="datetimeFigureOut">
              <a:rPr lang="en-US" smtClean="0"/>
              <a:t>5/10/2025</a:t>
            </a:fld>
            <a:endParaRPr lang="en-US"/>
          </a:p>
        </p:txBody>
      </p:sp>
      <p:sp>
        <p:nvSpPr>
          <p:cNvPr id="6" name="Footer Placeholder 5">
            <a:extLst>
              <a:ext uri="{FF2B5EF4-FFF2-40B4-BE49-F238E27FC236}">
                <a16:creationId xmlns:a16="http://schemas.microsoft.com/office/drawing/2014/main" id="{EB9D6C49-1627-A3B4-E9B8-07D69AA27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67703-79A9-09D2-B48F-9D5C6860E57A}"/>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8" name="Arrow: Bent-Up 7">
            <a:extLst>
              <a:ext uri="{FF2B5EF4-FFF2-40B4-BE49-F238E27FC236}">
                <a16:creationId xmlns:a16="http://schemas.microsoft.com/office/drawing/2014/main" id="{75E99419-E092-D0DC-9980-398D7AB2C0C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rick church with a steeple&#10;&#10;Description automatically generated">
            <a:extLst>
              <a:ext uri="{FF2B5EF4-FFF2-40B4-BE49-F238E27FC236}">
                <a16:creationId xmlns:a16="http://schemas.microsoft.com/office/drawing/2014/main" id="{11E3ABFB-2311-D6CB-5482-B0138E31C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120907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AFAA-DB50-9ED8-6ED3-8BDADCE6A460}"/>
              </a:ext>
            </a:extLst>
          </p:cNvPr>
          <p:cNvSpPr>
            <a:spLocks noGrp="1"/>
          </p:cNvSpPr>
          <p:nvPr>
            <p:ph type="title"/>
          </p:nvPr>
        </p:nvSpPr>
        <p:spPr>
          <a:xfrm>
            <a:off x="1414272" y="365126"/>
            <a:ext cx="9941116" cy="114915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8A5EA58-8611-23A7-6817-B9C04A42CBB1}"/>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A9E248F-B051-01A9-A6A6-D3B543799E7D}"/>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E4DF5D1-4080-CC47-8D5B-7FD40D52BCB6}"/>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AAD6E2-7648-A499-8DCA-E93D9C892AE5}"/>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60EA603-8A6A-3598-2DC7-FA21A1769CEF}"/>
              </a:ext>
            </a:extLst>
          </p:cNvPr>
          <p:cNvSpPr>
            <a:spLocks noGrp="1"/>
          </p:cNvSpPr>
          <p:nvPr>
            <p:ph type="dt" sz="half" idx="10"/>
          </p:nvPr>
        </p:nvSpPr>
        <p:spPr/>
        <p:txBody>
          <a:bodyPr/>
          <a:lstStyle/>
          <a:p>
            <a:fld id="{74D920FD-4E0E-42F6-8BB3-B2D147DF5F9E}" type="datetimeFigureOut">
              <a:rPr lang="en-US" smtClean="0"/>
              <a:t>5/10/2025</a:t>
            </a:fld>
            <a:endParaRPr lang="en-US"/>
          </a:p>
        </p:txBody>
      </p:sp>
      <p:sp>
        <p:nvSpPr>
          <p:cNvPr id="8" name="Footer Placeholder 7">
            <a:extLst>
              <a:ext uri="{FF2B5EF4-FFF2-40B4-BE49-F238E27FC236}">
                <a16:creationId xmlns:a16="http://schemas.microsoft.com/office/drawing/2014/main" id="{150970F8-67F2-9EC2-753F-07B6956868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58E9EE-3051-2CB8-BDFF-1A8C3A3729B1}"/>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0" name="Arrow: Bent-Up 9">
            <a:extLst>
              <a:ext uri="{FF2B5EF4-FFF2-40B4-BE49-F238E27FC236}">
                <a16:creationId xmlns:a16="http://schemas.microsoft.com/office/drawing/2014/main" id="{1FD314C3-97B1-08A0-88AC-AE33762606CA}"/>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rick church with a steeple&#10;&#10;Description automatically generated">
            <a:extLst>
              <a:ext uri="{FF2B5EF4-FFF2-40B4-BE49-F238E27FC236}">
                <a16:creationId xmlns:a16="http://schemas.microsoft.com/office/drawing/2014/main" id="{CA0F596F-2F7E-7FAB-B1EF-8BFA34BE5A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98223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5186-65F3-B0AE-0191-799CAB8BDCA9}"/>
              </a:ext>
            </a:extLst>
          </p:cNvPr>
          <p:cNvSpPr>
            <a:spLocks noGrp="1"/>
          </p:cNvSpPr>
          <p:nvPr>
            <p:ph type="title"/>
          </p:nvPr>
        </p:nvSpPr>
        <p:spPr>
          <a:xfrm>
            <a:off x="1414272" y="365125"/>
            <a:ext cx="9939528" cy="1149149"/>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0E164F6F-296A-090A-F7D2-D234D6B6363F}"/>
              </a:ext>
            </a:extLst>
          </p:cNvPr>
          <p:cNvSpPr>
            <a:spLocks noGrp="1"/>
          </p:cNvSpPr>
          <p:nvPr>
            <p:ph type="dt" sz="half" idx="10"/>
          </p:nvPr>
        </p:nvSpPr>
        <p:spPr/>
        <p:txBody>
          <a:bodyPr/>
          <a:lstStyle/>
          <a:p>
            <a:fld id="{74D920FD-4E0E-42F6-8BB3-B2D147DF5F9E}" type="datetimeFigureOut">
              <a:rPr lang="en-US" smtClean="0"/>
              <a:t>5/10/2025</a:t>
            </a:fld>
            <a:endParaRPr lang="en-US"/>
          </a:p>
        </p:txBody>
      </p:sp>
      <p:sp>
        <p:nvSpPr>
          <p:cNvPr id="4" name="Footer Placeholder 3">
            <a:extLst>
              <a:ext uri="{FF2B5EF4-FFF2-40B4-BE49-F238E27FC236}">
                <a16:creationId xmlns:a16="http://schemas.microsoft.com/office/drawing/2014/main" id="{52E44A96-7680-8399-68AF-5543B54F93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570B5-5EBA-B527-0399-CBB2F9AA13BF}"/>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6" name="Arrow: Bent-Up 5">
            <a:extLst>
              <a:ext uri="{FF2B5EF4-FFF2-40B4-BE49-F238E27FC236}">
                <a16:creationId xmlns:a16="http://schemas.microsoft.com/office/drawing/2014/main" id="{4DED21F7-BE04-EC94-1D2A-5D6997BCBC05}"/>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1001B87F-A0FE-EB03-CD66-6881BE90C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70920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E164F6F-296A-090A-F7D2-D234D6B6363F}"/>
              </a:ext>
            </a:extLst>
          </p:cNvPr>
          <p:cNvSpPr>
            <a:spLocks noGrp="1"/>
          </p:cNvSpPr>
          <p:nvPr>
            <p:ph type="dt" sz="half" idx="10"/>
          </p:nvPr>
        </p:nvSpPr>
        <p:spPr/>
        <p:txBody>
          <a:bodyPr/>
          <a:lstStyle/>
          <a:p>
            <a:fld id="{74D920FD-4E0E-42F6-8BB3-B2D147DF5F9E}" type="datetimeFigureOut">
              <a:rPr lang="en-US" smtClean="0"/>
              <a:t>5/10/2025</a:t>
            </a:fld>
            <a:endParaRPr lang="en-US"/>
          </a:p>
        </p:txBody>
      </p:sp>
      <p:sp>
        <p:nvSpPr>
          <p:cNvPr id="4" name="Footer Placeholder 3">
            <a:extLst>
              <a:ext uri="{FF2B5EF4-FFF2-40B4-BE49-F238E27FC236}">
                <a16:creationId xmlns:a16="http://schemas.microsoft.com/office/drawing/2014/main" id="{52E44A96-7680-8399-68AF-5543B54F93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570B5-5EBA-B527-0399-CBB2F9AA13BF}"/>
              </a:ext>
            </a:extLst>
          </p:cNvPr>
          <p:cNvSpPr>
            <a:spLocks noGrp="1"/>
          </p:cNvSpPr>
          <p:nvPr>
            <p:ph type="sldNum" sz="quarter" idx="12"/>
          </p:nvPr>
        </p:nvSpPr>
        <p:spPr/>
        <p:txBody>
          <a:bodyPr/>
          <a:lstStyle/>
          <a:p>
            <a:fld id="{4ECEB8D6-48C8-4C40-8824-BF50E6840D2A}" type="slidenum">
              <a:rPr lang="en-US" smtClean="0"/>
              <a:t>‹#›</a:t>
            </a:fld>
            <a:endParaRPr lang="en-US"/>
          </a:p>
        </p:txBody>
      </p:sp>
      <p:pic>
        <p:nvPicPr>
          <p:cNvPr id="7" name="Picture 6" descr="A brick church with a steeple&#10;&#10;Description automatically generated">
            <a:extLst>
              <a:ext uri="{FF2B5EF4-FFF2-40B4-BE49-F238E27FC236}">
                <a16:creationId xmlns:a16="http://schemas.microsoft.com/office/drawing/2014/main" id="{1001B87F-A0FE-EB03-CD66-6881BE90C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123" y="0"/>
            <a:ext cx="1187917" cy="1783618"/>
          </a:xfrm>
          <a:prstGeom prst="rect">
            <a:avLst/>
          </a:prstGeom>
        </p:spPr>
      </p:pic>
      <p:sp>
        <p:nvSpPr>
          <p:cNvPr id="8" name="Rectangle 7">
            <a:extLst>
              <a:ext uri="{FF2B5EF4-FFF2-40B4-BE49-F238E27FC236}">
                <a16:creationId xmlns:a16="http://schemas.microsoft.com/office/drawing/2014/main" id="{C3C350BE-5F89-A76C-80B8-47BDCCA783ED}"/>
              </a:ext>
            </a:extLst>
          </p:cNvPr>
          <p:cNvSpPr/>
          <p:nvPr userDrawn="1"/>
        </p:nvSpPr>
        <p:spPr>
          <a:xfrm>
            <a:off x="636104" y="1783618"/>
            <a:ext cx="202096" cy="4497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22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37950-7376-5897-B022-8DC55EC03DD3}"/>
              </a:ext>
            </a:extLst>
          </p:cNvPr>
          <p:cNvSpPr>
            <a:spLocks noGrp="1"/>
          </p:cNvSpPr>
          <p:nvPr>
            <p:ph type="dt" sz="half" idx="10"/>
          </p:nvPr>
        </p:nvSpPr>
        <p:spPr/>
        <p:txBody>
          <a:bodyPr/>
          <a:lstStyle/>
          <a:p>
            <a:fld id="{74D920FD-4E0E-42F6-8BB3-B2D147DF5F9E}" type="datetimeFigureOut">
              <a:rPr lang="en-US" smtClean="0"/>
              <a:t>5/10/2025</a:t>
            </a:fld>
            <a:endParaRPr lang="en-US"/>
          </a:p>
        </p:txBody>
      </p:sp>
      <p:sp>
        <p:nvSpPr>
          <p:cNvPr id="3" name="Footer Placeholder 2">
            <a:extLst>
              <a:ext uri="{FF2B5EF4-FFF2-40B4-BE49-F238E27FC236}">
                <a16:creationId xmlns:a16="http://schemas.microsoft.com/office/drawing/2014/main" id="{E196F59F-CC7A-F573-22FA-055DC052D4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0A3572-BD4F-6543-91B5-DC8552EB772D}"/>
              </a:ext>
            </a:extLst>
          </p:cNvPr>
          <p:cNvSpPr>
            <a:spLocks noGrp="1"/>
          </p:cNvSpPr>
          <p:nvPr>
            <p:ph type="sldNum" sz="quarter" idx="12"/>
          </p:nvPr>
        </p:nvSpPr>
        <p:spPr/>
        <p:txBody>
          <a:bodyPr/>
          <a:lstStyle/>
          <a:p>
            <a:fld id="{4ECEB8D6-48C8-4C40-8824-BF50E6840D2A}" type="slidenum">
              <a:rPr lang="en-US" smtClean="0"/>
              <a:t>‹#›</a:t>
            </a:fld>
            <a:endParaRPr lang="en-US"/>
          </a:p>
        </p:txBody>
      </p:sp>
    </p:spTree>
    <p:extLst>
      <p:ext uri="{BB962C8B-B14F-4D97-AF65-F5344CB8AC3E}">
        <p14:creationId xmlns:p14="http://schemas.microsoft.com/office/powerpoint/2010/main" val="2164455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FDBB24-878D-C30B-455B-422FE64B4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B0D512-E3A8-6239-FFF6-8E8E04A4E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AA27080-60CA-8573-806F-6B040CEDC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D920FD-4E0E-42F6-8BB3-B2D147DF5F9E}" type="datetimeFigureOut">
              <a:rPr lang="en-US" smtClean="0"/>
              <a:t>5/10/2025</a:t>
            </a:fld>
            <a:endParaRPr lang="en-US"/>
          </a:p>
        </p:txBody>
      </p:sp>
      <p:sp>
        <p:nvSpPr>
          <p:cNvPr id="5" name="Footer Placeholder 4">
            <a:extLst>
              <a:ext uri="{FF2B5EF4-FFF2-40B4-BE49-F238E27FC236}">
                <a16:creationId xmlns:a16="http://schemas.microsoft.com/office/drawing/2014/main" id="{86098132-08FB-265A-8E8D-C7FA8FA573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085F4E-6DA7-3F8A-958F-00FD83935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CEB8D6-48C8-4C40-8824-BF50E6840D2A}" type="slidenum">
              <a:rPr lang="en-US" smtClean="0"/>
              <a:t>‹#›</a:t>
            </a:fld>
            <a:endParaRPr lang="en-US"/>
          </a:p>
        </p:txBody>
      </p:sp>
    </p:spTree>
    <p:extLst>
      <p:ext uri="{BB962C8B-B14F-4D97-AF65-F5344CB8AC3E}">
        <p14:creationId xmlns:p14="http://schemas.microsoft.com/office/powerpoint/2010/main" val="3541105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122363"/>
            <a:ext cx="11349990" cy="1986597"/>
          </a:xfrm>
        </p:spPr>
        <p:txBody>
          <a:bodyPr>
            <a:normAutofit/>
          </a:bodyPr>
          <a:lstStyle/>
          <a:p>
            <a:r>
              <a:rPr lang="en-US" dirty="0"/>
              <a:t>Responses to Worship:</a:t>
            </a:r>
            <a:br>
              <a:rPr lang="en-US" dirty="0"/>
            </a:br>
            <a:r>
              <a:rPr lang="en-US" dirty="0"/>
              <a:t>Unregenerate vs Believer</a:t>
            </a:r>
          </a:p>
        </p:txBody>
      </p:sp>
      <p:sp>
        <p:nvSpPr>
          <p:cNvPr id="3" name="Content Placeholder 2"/>
          <p:cNvSpPr>
            <a:spLocks noGrp="1"/>
          </p:cNvSpPr>
          <p:nvPr>
            <p:ph type="subTitle" idx="1"/>
          </p:nvPr>
        </p:nvSpPr>
        <p:spPr>
          <a:xfrm>
            <a:off x="1524000" y="3602038"/>
            <a:ext cx="9144000" cy="1655762"/>
          </a:xfrm>
        </p:spPr>
        <p:txBody>
          <a:bodyPr/>
          <a:lstStyle/>
          <a:p>
            <a:r>
              <a:rPr lang="en-US" dirty="0"/>
              <a:t>A Study on John Owen’s Book ‘Spiritual-Mindedness’</a:t>
            </a:r>
          </a:p>
          <a:p>
            <a:r>
              <a:rPr lang="en-US" dirty="0"/>
              <a:t>Lesson 10 (Chapters 14-15)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9 </a:t>
            </a:r>
            <a:r>
              <a:rPr dirty="0"/>
              <a:t>Memory Verse</a:t>
            </a:r>
          </a:p>
        </p:txBody>
      </p:sp>
      <p:sp>
        <p:nvSpPr>
          <p:cNvPr id="3" name="Content Placeholder 2"/>
          <p:cNvSpPr>
            <a:spLocks noGrp="1"/>
          </p:cNvSpPr>
          <p:nvPr>
            <p:ph idx="1"/>
          </p:nvPr>
        </p:nvSpPr>
        <p:spPr/>
        <p:txBody>
          <a:bodyPr>
            <a:normAutofit fontScale="92500" lnSpcReduction="20000"/>
          </a:bodyPr>
          <a:lstStyle/>
          <a:p>
            <a:pPr marL="0" indent="0">
              <a:buNone/>
            </a:pPr>
            <a:r>
              <a:rPr lang="en-US" sz="3600" dirty="0">
                <a:solidFill>
                  <a:srgbClr val="FF0000"/>
                </a:solidFill>
              </a:rPr>
              <a:t>Natural Depravity, Spiritual Renewal and Sanctification of the Heart</a:t>
            </a:r>
          </a:p>
          <a:p>
            <a:pPr marL="0" indent="0">
              <a:buNone/>
            </a:pPr>
            <a:endParaRPr lang="en-US" sz="3600" dirty="0">
              <a:solidFill>
                <a:srgbClr val="FF0000"/>
              </a:solidFill>
            </a:endParaRPr>
          </a:p>
          <a:p>
            <a:pPr marL="0" indent="0">
              <a:buNone/>
            </a:pPr>
            <a:r>
              <a:rPr sz="3600" dirty="0"/>
              <a:t>Ezekiel 36:26-27 (NKJV)</a:t>
            </a:r>
          </a:p>
          <a:p>
            <a:pPr marL="0" indent="0">
              <a:buNone/>
            </a:pPr>
            <a:endParaRPr sz="3600" dirty="0"/>
          </a:p>
          <a:p>
            <a:pPr marL="0" indent="0">
              <a:buNone/>
            </a:pPr>
            <a:r>
              <a:rPr sz="3600" dirty="0"/>
              <a:t>“I will give you a new heart and put a new spirit within you… I will put My Spirit within you and cause you to walk in My statutes, and you will keep My judgments and do them.”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515BA-DBEA-0F8D-AE1F-05515FBD85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19375F-775D-E783-2CBD-76CB822322FB}"/>
              </a:ext>
            </a:extLst>
          </p:cNvPr>
          <p:cNvSpPr>
            <a:spLocks noGrp="1"/>
          </p:cNvSpPr>
          <p:nvPr>
            <p:ph type="title"/>
          </p:nvPr>
        </p:nvSpPr>
        <p:spPr/>
        <p:txBody>
          <a:bodyPr/>
          <a:lstStyle/>
          <a:p>
            <a:r>
              <a:rPr lang="en-US" dirty="0"/>
              <a:t>Lesson 10 </a:t>
            </a:r>
            <a:r>
              <a:rPr dirty="0"/>
              <a:t>Memory Verse</a:t>
            </a:r>
          </a:p>
        </p:txBody>
      </p:sp>
      <p:sp>
        <p:nvSpPr>
          <p:cNvPr id="3" name="Content Placeholder 2">
            <a:extLst>
              <a:ext uri="{FF2B5EF4-FFF2-40B4-BE49-F238E27FC236}">
                <a16:creationId xmlns:a16="http://schemas.microsoft.com/office/drawing/2014/main" id="{DB037CC9-D476-5662-D4E7-90860F088202}"/>
              </a:ext>
            </a:extLst>
          </p:cNvPr>
          <p:cNvSpPr>
            <a:spLocks noGrp="1"/>
          </p:cNvSpPr>
          <p:nvPr>
            <p:ph idx="1"/>
          </p:nvPr>
        </p:nvSpPr>
        <p:spPr/>
        <p:txBody>
          <a:bodyPr>
            <a:normAutofit/>
          </a:bodyPr>
          <a:lstStyle/>
          <a:p>
            <a:pPr marL="0" indent="0">
              <a:buNone/>
            </a:pPr>
            <a:r>
              <a:rPr lang="en-US" sz="3600" dirty="0">
                <a:solidFill>
                  <a:srgbClr val="FF0000"/>
                </a:solidFill>
              </a:rPr>
              <a:t>Responses to Worship: Unregenerate vs Believer</a:t>
            </a:r>
          </a:p>
          <a:p>
            <a:pPr marL="0" indent="0">
              <a:buNone/>
            </a:pPr>
            <a:endParaRPr lang="en-US" sz="3600" dirty="0">
              <a:solidFill>
                <a:srgbClr val="FF0000"/>
              </a:solidFill>
            </a:endParaRPr>
          </a:p>
          <a:p>
            <a:pPr marL="0" indent="0">
              <a:buNone/>
            </a:pPr>
            <a:r>
              <a:rPr lang="en-US" sz="3600" dirty="0"/>
              <a:t>Psalm 27:4</a:t>
            </a:r>
          </a:p>
          <a:p>
            <a:pPr marL="0" indent="0">
              <a:buNone/>
            </a:pPr>
            <a:r>
              <a:rPr lang="en-US" sz="3600" dirty="0"/>
              <a:t>“One thing I have desired of the Lord, that will I seek: That I may dwell in the house of the Lord all the days of my life, to behold the beauty of the Lord, and to inquire in His temple.”</a:t>
            </a:r>
          </a:p>
        </p:txBody>
      </p:sp>
    </p:spTree>
    <p:extLst>
      <p:ext uri="{BB962C8B-B14F-4D97-AF65-F5344CB8AC3E}">
        <p14:creationId xmlns:p14="http://schemas.microsoft.com/office/powerpoint/2010/main" val="730986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Summary of Chapters 1</a:t>
            </a:r>
            <a:r>
              <a:rPr lang="en-US" dirty="0"/>
              <a:t>4</a:t>
            </a:r>
            <a:r>
              <a:rPr dirty="0"/>
              <a:t>–1</a:t>
            </a:r>
            <a:r>
              <a:rPr lang="en-US" dirty="0"/>
              <a:t>5</a:t>
            </a:r>
            <a:endParaRPr dirty="0"/>
          </a:p>
        </p:txBody>
      </p:sp>
      <p:sp>
        <p:nvSpPr>
          <p:cNvPr id="3" name="Content Placeholder 2"/>
          <p:cNvSpPr>
            <a:spLocks noGrp="1"/>
          </p:cNvSpPr>
          <p:nvPr>
            <p:ph idx="1"/>
          </p:nvPr>
        </p:nvSpPr>
        <p:spPr/>
        <p:txBody>
          <a:bodyPr>
            <a:normAutofit/>
          </a:bodyPr>
          <a:lstStyle/>
          <a:p>
            <a:pPr marL="0" indent="0">
              <a:buNone/>
            </a:pPr>
            <a:r>
              <a:rPr lang="en-US" sz="3200" dirty="0"/>
              <a:t>Chapters 14 and 15 explore the contrast between carnal and spiritual delight in religious worship. Owen shows that false delight often centers on externals—beauty, tradition, or moral comfort—while true spiritual delight is driven by the heart's love for God, desire for Truth, and need for and communion with Him through Christ.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Themes</a:t>
            </a:r>
          </a:p>
        </p:txBody>
      </p:sp>
      <p:sp>
        <p:nvSpPr>
          <p:cNvPr id="3" name="Content Placeholder 2"/>
          <p:cNvSpPr>
            <a:spLocks noGrp="1"/>
          </p:cNvSpPr>
          <p:nvPr>
            <p:ph idx="1"/>
          </p:nvPr>
        </p:nvSpPr>
        <p:spPr/>
        <p:txBody>
          <a:bodyPr>
            <a:normAutofit/>
          </a:bodyPr>
          <a:lstStyle/>
          <a:p>
            <a:pPr marL="0" indent="0">
              <a:buNone/>
            </a:pPr>
            <a:r>
              <a:rPr lang="en-US" dirty="0"/>
              <a:t>✅ False delight in worship arises from natural affections</a:t>
            </a:r>
          </a:p>
          <a:p>
            <a:pPr marL="0" indent="0">
              <a:buNone/>
            </a:pPr>
            <a:r>
              <a:rPr lang="en-US" dirty="0"/>
              <a:t>✅ The unregenerate offer worship to receive approval and mercy</a:t>
            </a:r>
          </a:p>
          <a:p>
            <a:pPr marL="571500" indent="-571500">
              <a:buNone/>
            </a:pPr>
            <a:r>
              <a:rPr lang="en-US" dirty="0"/>
              <a:t>✅ Services that inform, entertain and reassure are attractive to those who are unregenerate</a:t>
            </a:r>
          </a:p>
          <a:p>
            <a:pPr marL="0" indent="0">
              <a:buNone/>
            </a:pPr>
            <a:endParaRPr lang="en-US" dirty="0"/>
          </a:p>
          <a:p>
            <a:pPr marL="0" indent="0">
              <a:buNone/>
            </a:pPr>
            <a:r>
              <a:rPr lang="en-US" dirty="0"/>
              <a:t>✅ True delight flows from love for God and spiritual renewal</a:t>
            </a:r>
          </a:p>
          <a:p>
            <a:pPr marL="0" indent="0">
              <a:buNone/>
            </a:pPr>
            <a:r>
              <a:rPr lang="en-US" dirty="0"/>
              <a:t>✅ Spiritually minded people find joy in God’s presence</a:t>
            </a:r>
          </a:p>
          <a:p>
            <a:pPr marL="0" indent="0">
              <a:buNone/>
            </a:pPr>
            <a:r>
              <a:rPr lang="en-US" dirty="0"/>
              <a:t>✅ Believers long for the means of grace and fellowship with Christ</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97E37-50A0-FDCE-3E06-DE5CE8EFAF89}"/>
              </a:ext>
            </a:extLst>
          </p:cNvPr>
          <p:cNvSpPr>
            <a:spLocks noGrp="1"/>
          </p:cNvSpPr>
          <p:nvPr>
            <p:ph type="title"/>
          </p:nvPr>
        </p:nvSpPr>
        <p:spPr/>
        <p:txBody>
          <a:bodyPr/>
          <a:lstStyle/>
          <a:p>
            <a:r>
              <a:rPr lang="en-US" dirty="0"/>
              <a:t>What Draws Us to Worship</a:t>
            </a:r>
          </a:p>
        </p:txBody>
      </p:sp>
      <p:graphicFrame>
        <p:nvGraphicFramePr>
          <p:cNvPr id="5" name="Content Placeholder 4">
            <a:extLst>
              <a:ext uri="{FF2B5EF4-FFF2-40B4-BE49-F238E27FC236}">
                <a16:creationId xmlns:a16="http://schemas.microsoft.com/office/drawing/2014/main" id="{451F271B-60D6-B412-B6AA-84DB5023437B}"/>
              </a:ext>
            </a:extLst>
          </p:cNvPr>
          <p:cNvGraphicFramePr>
            <a:graphicFrameLocks noGrp="1"/>
          </p:cNvGraphicFramePr>
          <p:nvPr>
            <p:ph idx="1"/>
            <p:extLst>
              <p:ext uri="{D42A27DB-BD31-4B8C-83A1-F6EECF244321}">
                <p14:modId xmlns:p14="http://schemas.microsoft.com/office/powerpoint/2010/main" val="3102357135"/>
              </p:ext>
            </p:extLst>
          </p:nvPr>
        </p:nvGraphicFramePr>
        <p:xfrm>
          <a:off x="838200" y="2044700"/>
          <a:ext cx="10515600" cy="43027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084962396"/>
                    </a:ext>
                  </a:extLst>
                </a:gridCol>
                <a:gridCol w="2103120">
                  <a:extLst>
                    <a:ext uri="{9D8B030D-6E8A-4147-A177-3AD203B41FA5}">
                      <a16:colId xmlns:a16="http://schemas.microsoft.com/office/drawing/2014/main" val="1013393456"/>
                    </a:ext>
                  </a:extLst>
                </a:gridCol>
                <a:gridCol w="2103120">
                  <a:extLst>
                    <a:ext uri="{9D8B030D-6E8A-4147-A177-3AD203B41FA5}">
                      <a16:colId xmlns:a16="http://schemas.microsoft.com/office/drawing/2014/main" val="3773556721"/>
                    </a:ext>
                  </a:extLst>
                </a:gridCol>
                <a:gridCol w="2103120">
                  <a:extLst>
                    <a:ext uri="{9D8B030D-6E8A-4147-A177-3AD203B41FA5}">
                      <a16:colId xmlns:a16="http://schemas.microsoft.com/office/drawing/2014/main" val="1108631788"/>
                    </a:ext>
                  </a:extLst>
                </a:gridCol>
                <a:gridCol w="2103120">
                  <a:extLst>
                    <a:ext uri="{9D8B030D-6E8A-4147-A177-3AD203B41FA5}">
                      <a16:colId xmlns:a16="http://schemas.microsoft.com/office/drawing/2014/main" val="175145676"/>
                    </a:ext>
                  </a:extLst>
                </a:gridCol>
              </a:tblGrid>
              <a:tr h="370840">
                <a:tc>
                  <a:txBody>
                    <a:bodyPr/>
                    <a:lstStyle/>
                    <a:p>
                      <a:r>
                        <a:rPr lang="en-US" b="1" dirty="0"/>
                        <a:t>Aspect</a:t>
                      </a:r>
                      <a:endParaRPr lang="en-US" dirty="0"/>
                    </a:p>
                  </a:txBody>
                  <a:tcPr anchor="ctr"/>
                </a:tc>
                <a:tc>
                  <a:txBody>
                    <a:bodyPr/>
                    <a:lstStyle/>
                    <a:p>
                      <a:r>
                        <a:rPr lang="en-US" b="1"/>
                        <a:t>Unregenerate</a:t>
                      </a:r>
                      <a:endParaRPr lang="en-US"/>
                    </a:p>
                  </a:txBody>
                  <a:tcPr anchor="ctr"/>
                </a:tc>
                <a:tc>
                  <a:txBody>
                    <a:bodyPr/>
                    <a:lstStyle/>
                    <a:p>
                      <a:r>
                        <a:rPr lang="en-US" b="1"/>
                        <a:t>Scripture</a:t>
                      </a:r>
                      <a:endParaRPr lang="en-US"/>
                    </a:p>
                  </a:txBody>
                  <a:tcPr anchor="ctr"/>
                </a:tc>
                <a:tc>
                  <a:txBody>
                    <a:bodyPr/>
                    <a:lstStyle/>
                    <a:p>
                      <a:r>
                        <a:rPr lang="en-US" b="1"/>
                        <a:t>Believer</a:t>
                      </a:r>
                      <a:endParaRPr lang="en-US"/>
                    </a:p>
                  </a:txBody>
                  <a:tcPr anchor="ctr"/>
                </a:tc>
                <a:tc>
                  <a:txBody>
                    <a:bodyPr/>
                    <a:lstStyle/>
                    <a:p>
                      <a:r>
                        <a:rPr lang="en-US" b="1"/>
                        <a:t>Scripture</a:t>
                      </a:r>
                      <a:endParaRPr lang="en-US"/>
                    </a:p>
                  </a:txBody>
                  <a:tcPr anchor="ctr"/>
                </a:tc>
                <a:extLst>
                  <a:ext uri="{0D108BD9-81ED-4DB2-BD59-A6C34878D82A}">
                    <a16:rowId xmlns:a16="http://schemas.microsoft.com/office/drawing/2014/main" val="681993595"/>
                  </a:ext>
                </a:extLst>
              </a:tr>
              <a:tr h="370840">
                <a:tc>
                  <a:txBody>
                    <a:bodyPr/>
                    <a:lstStyle/>
                    <a:p>
                      <a:r>
                        <a:rPr lang="en-US" b="1"/>
                        <a:t>Source of Delight</a:t>
                      </a:r>
                      <a:endParaRPr lang="en-US"/>
                    </a:p>
                  </a:txBody>
                  <a:tcPr anchor="ctr"/>
                </a:tc>
                <a:tc>
                  <a:txBody>
                    <a:bodyPr/>
                    <a:lstStyle/>
                    <a:p>
                      <a:r>
                        <a:rPr lang="en-US"/>
                        <a:t>External attractions: music, oratory, ceremonies</a:t>
                      </a:r>
                    </a:p>
                  </a:txBody>
                  <a:tcPr anchor="ctr"/>
                </a:tc>
                <a:tc>
                  <a:txBody>
                    <a:bodyPr/>
                    <a:lstStyle/>
                    <a:p>
                      <a:r>
                        <a:rPr lang="en-US" dirty="0"/>
                        <a:t>John 5:35</a:t>
                      </a:r>
                    </a:p>
                  </a:txBody>
                  <a:tcPr anchor="ctr"/>
                </a:tc>
                <a:tc>
                  <a:txBody>
                    <a:bodyPr/>
                    <a:lstStyle/>
                    <a:p>
                      <a:r>
                        <a:rPr lang="en-US"/>
                        <a:t>Christ's presence and spiritual communion</a:t>
                      </a:r>
                    </a:p>
                  </a:txBody>
                  <a:tcPr anchor="ctr"/>
                </a:tc>
                <a:tc>
                  <a:txBody>
                    <a:bodyPr/>
                    <a:lstStyle/>
                    <a:p>
                      <a:r>
                        <a:rPr lang="en-US"/>
                        <a:t>Psalm 84:1-2</a:t>
                      </a:r>
                    </a:p>
                  </a:txBody>
                  <a:tcPr anchor="ctr"/>
                </a:tc>
                <a:extLst>
                  <a:ext uri="{0D108BD9-81ED-4DB2-BD59-A6C34878D82A}">
                    <a16:rowId xmlns:a16="http://schemas.microsoft.com/office/drawing/2014/main" val="1848386125"/>
                  </a:ext>
                </a:extLst>
              </a:tr>
              <a:tr h="370840">
                <a:tc>
                  <a:txBody>
                    <a:bodyPr/>
                    <a:lstStyle/>
                    <a:p>
                      <a:r>
                        <a:rPr lang="en-US" b="1"/>
                        <a:t>What They See</a:t>
                      </a:r>
                      <a:endParaRPr lang="en-US"/>
                    </a:p>
                  </a:txBody>
                  <a:tcPr anchor="ctr"/>
                </a:tc>
                <a:tc>
                  <a:txBody>
                    <a:bodyPr/>
                    <a:lstStyle/>
                    <a:p>
                      <a:r>
                        <a:rPr lang="en-US"/>
                        <a:t>Entertainment and performance</a:t>
                      </a:r>
                    </a:p>
                  </a:txBody>
                  <a:tcPr anchor="ctr"/>
                </a:tc>
                <a:tc>
                  <a:txBody>
                    <a:bodyPr/>
                    <a:lstStyle/>
                    <a:p>
                      <a:r>
                        <a:rPr lang="en-US" dirty="0"/>
                        <a:t>Ezekiel 33:31-32</a:t>
                      </a:r>
                    </a:p>
                  </a:txBody>
                  <a:tcPr anchor="ctr"/>
                </a:tc>
                <a:tc>
                  <a:txBody>
                    <a:bodyPr/>
                    <a:lstStyle/>
                    <a:p>
                      <a:r>
                        <a:rPr lang="en-US"/>
                        <a:t>Means of grace and fellowship with God</a:t>
                      </a:r>
                    </a:p>
                  </a:txBody>
                  <a:tcPr anchor="ctr"/>
                </a:tc>
                <a:tc>
                  <a:txBody>
                    <a:bodyPr/>
                    <a:lstStyle/>
                    <a:p>
                      <a:r>
                        <a:rPr lang="en-US"/>
                        <a:t>Revelation 3:20</a:t>
                      </a:r>
                    </a:p>
                  </a:txBody>
                  <a:tcPr anchor="ctr"/>
                </a:tc>
                <a:extLst>
                  <a:ext uri="{0D108BD9-81ED-4DB2-BD59-A6C34878D82A}">
                    <a16:rowId xmlns:a16="http://schemas.microsoft.com/office/drawing/2014/main" val="1707140977"/>
                  </a:ext>
                </a:extLst>
              </a:tr>
              <a:tr h="370840">
                <a:tc>
                  <a:txBody>
                    <a:bodyPr/>
                    <a:lstStyle/>
                    <a:p>
                      <a:r>
                        <a:rPr lang="en-US" b="1"/>
                        <a:t>Purpose</a:t>
                      </a:r>
                      <a:endParaRPr lang="en-US"/>
                    </a:p>
                  </a:txBody>
                  <a:tcPr anchor="ctr"/>
                </a:tc>
                <a:tc>
                  <a:txBody>
                    <a:bodyPr/>
                    <a:lstStyle/>
                    <a:p>
                      <a:r>
                        <a:rPr lang="en-US"/>
                        <a:t>Pacify conscience, gain reputation, superstitious fear</a:t>
                      </a:r>
                    </a:p>
                  </a:txBody>
                  <a:tcPr anchor="ctr"/>
                </a:tc>
                <a:tc>
                  <a:txBody>
                    <a:bodyPr/>
                    <a:lstStyle/>
                    <a:p>
                      <a:r>
                        <a:rPr lang="en-US"/>
                        <a:t>Isaiah 1:11-17, Luke 18:11-12</a:t>
                      </a:r>
                    </a:p>
                  </a:txBody>
                  <a:tcPr anchor="ctr"/>
                </a:tc>
                <a:tc>
                  <a:txBody>
                    <a:bodyPr/>
                    <a:lstStyle/>
                    <a:p>
                      <a:r>
                        <a:rPr lang="en-US"/>
                        <a:t>Meet with God, exercise faith, receive grace</a:t>
                      </a:r>
                    </a:p>
                  </a:txBody>
                  <a:tcPr anchor="ctr"/>
                </a:tc>
                <a:tc>
                  <a:txBody>
                    <a:bodyPr/>
                    <a:lstStyle/>
                    <a:p>
                      <a:r>
                        <a:rPr lang="en-US"/>
                        <a:t>Psalm 63:1-2</a:t>
                      </a:r>
                    </a:p>
                  </a:txBody>
                  <a:tcPr anchor="ctr"/>
                </a:tc>
                <a:extLst>
                  <a:ext uri="{0D108BD9-81ED-4DB2-BD59-A6C34878D82A}">
                    <a16:rowId xmlns:a16="http://schemas.microsoft.com/office/drawing/2014/main" val="3662364989"/>
                  </a:ext>
                </a:extLst>
              </a:tr>
              <a:tr h="370840">
                <a:tc>
                  <a:txBody>
                    <a:bodyPr/>
                    <a:lstStyle/>
                    <a:p>
                      <a:r>
                        <a:rPr lang="en-US" b="1"/>
                        <a:t>Trust</a:t>
                      </a:r>
                      <a:endParaRPr lang="en-US"/>
                    </a:p>
                  </a:txBody>
                  <a:tcPr anchor="ctr"/>
                </a:tc>
                <a:tc>
                  <a:txBody>
                    <a:bodyPr/>
                    <a:lstStyle/>
                    <a:p>
                      <a:r>
                        <a:rPr lang="en-US"/>
                        <a:t>Their own religious performance</a:t>
                      </a:r>
                    </a:p>
                  </a:txBody>
                  <a:tcPr anchor="ctr"/>
                </a:tc>
                <a:tc>
                  <a:txBody>
                    <a:bodyPr/>
                    <a:lstStyle/>
                    <a:p>
                      <a:r>
                        <a:rPr lang="en-US"/>
                        <a:t>Romans 10:3</a:t>
                      </a:r>
                    </a:p>
                  </a:txBody>
                  <a:tcPr anchor="ctr"/>
                </a:tc>
                <a:tc>
                  <a:txBody>
                    <a:bodyPr/>
                    <a:lstStyle/>
                    <a:p>
                      <a:r>
                        <a:rPr lang="en-US"/>
                        <a:t>Christ's righteousness by faith</a:t>
                      </a:r>
                    </a:p>
                  </a:txBody>
                  <a:tcPr anchor="ctr"/>
                </a:tc>
                <a:tc>
                  <a:txBody>
                    <a:bodyPr/>
                    <a:lstStyle/>
                    <a:p>
                      <a:r>
                        <a:rPr lang="en-US" dirty="0"/>
                        <a:t>Romans 5:1</a:t>
                      </a:r>
                    </a:p>
                  </a:txBody>
                  <a:tcPr anchor="ctr"/>
                </a:tc>
                <a:extLst>
                  <a:ext uri="{0D108BD9-81ED-4DB2-BD59-A6C34878D82A}">
                    <a16:rowId xmlns:a16="http://schemas.microsoft.com/office/drawing/2014/main" val="3806517448"/>
                  </a:ext>
                </a:extLst>
              </a:tr>
            </a:tbl>
          </a:graphicData>
        </a:graphic>
      </p:graphicFrame>
    </p:spTree>
    <p:extLst>
      <p:ext uri="{BB962C8B-B14F-4D97-AF65-F5344CB8AC3E}">
        <p14:creationId xmlns:p14="http://schemas.microsoft.com/office/powerpoint/2010/main" val="911090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59C20F-B5A7-98E5-4FC9-DBCEEAD9D04D}"/>
              </a:ext>
            </a:extLst>
          </p:cNvPr>
          <p:cNvSpPr>
            <a:spLocks noGrp="1"/>
          </p:cNvSpPr>
          <p:nvPr>
            <p:ph type="title"/>
          </p:nvPr>
        </p:nvSpPr>
        <p:spPr/>
        <p:txBody>
          <a:bodyPr>
            <a:normAutofit fontScale="90000"/>
          </a:bodyPr>
          <a:lstStyle/>
          <a:p>
            <a:r>
              <a:rPr lang="en-US" dirty="0"/>
              <a:t>What Draws Us to Worship</a:t>
            </a:r>
            <a:br>
              <a:rPr lang="en-US" dirty="0"/>
            </a:br>
            <a:r>
              <a:rPr lang="en-US" dirty="0"/>
              <a:t>- Source of Delight</a:t>
            </a:r>
          </a:p>
        </p:txBody>
      </p:sp>
      <p:sp>
        <p:nvSpPr>
          <p:cNvPr id="3" name="Content Placeholder 2">
            <a:extLst>
              <a:ext uri="{FF2B5EF4-FFF2-40B4-BE49-F238E27FC236}">
                <a16:creationId xmlns:a16="http://schemas.microsoft.com/office/drawing/2014/main" id="{D1E997C0-555A-E634-F54E-D06960005102}"/>
              </a:ext>
            </a:extLst>
          </p:cNvPr>
          <p:cNvSpPr>
            <a:spLocks noGrp="1"/>
          </p:cNvSpPr>
          <p:nvPr>
            <p:ph idx="1"/>
          </p:nvPr>
        </p:nvSpPr>
        <p:spPr/>
        <p:txBody>
          <a:bodyPr>
            <a:normAutofit/>
          </a:bodyPr>
          <a:lstStyle/>
          <a:p>
            <a:r>
              <a:rPr lang="en-US" dirty="0"/>
              <a:t>Unregenerate – </a:t>
            </a:r>
            <a:r>
              <a:rPr lang="en-US" dirty="0">
                <a:solidFill>
                  <a:srgbClr val="FF0000"/>
                </a:solidFill>
              </a:rPr>
              <a:t>Externals: Music, Oratory, Ceremony</a:t>
            </a:r>
          </a:p>
          <a:p>
            <a:pPr lvl="1"/>
            <a:r>
              <a:rPr lang="en-US" dirty="0"/>
              <a:t>John 5:35 He was the burning and shining lamp, and you were willing for a time to rejoice in his light. &lt;speaking of John the Baptist&gt;</a:t>
            </a:r>
          </a:p>
          <a:p>
            <a:r>
              <a:rPr lang="en-US" dirty="0"/>
              <a:t>Believer – </a:t>
            </a:r>
            <a:r>
              <a:rPr lang="en-US" dirty="0">
                <a:solidFill>
                  <a:srgbClr val="FF0000"/>
                </a:solidFill>
              </a:rPr>
              <a:t>Christ Presence &amp; Spiritual Communion</a:t>
            </a:r>
          </a:p>
          <a:p>
            <a:pPr lvl="1"/>
            <a:r>
              <a:rPr lang="en-US" dirty="0"/>
              <a:t>Psalms 84:1-2 How lovely is Your tabernacle, O LORD of hosts! My soul longs, yes, even faints For the courts of the LORD; My heart and my flesh cry out for the living God.</a:t>
            </a:r>
          </a:p>
          <a:p>
            <a:pPr marL="0" indent="0">
              <a:buNone/>
            </a:pPr>
            <a:endParaRPr lang="en-US" dirty="0"/>
          </a:p>
        </p:txBody>
      </p:sp>
    </p:spTree>
    <p:extLst>
      <p:ext uri="{BB962C8B-B14F-4D97-AF65-F5344CB8AC3E}">
        <p14:creationId xmlns:p14="http://schemas.microsoft.com/office/powerpoint/2010/main" val="1346378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44C1E-5EEB-358E-470B-6CB02A028A6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55A13E0-3B22-2E72-4689-BA49A5C72A9C}"/>
              </a:ext>
            </a:extLst>
          </p:cNvPr>
          <p:cNvSpPr>
            <a:spLocks noGrp="1"/>
          </p:cNvSpPr>
          <p:nvPr>
            <p:ph type="title"/>
          </p:nvPr>
        </p:nvSpPr>
        <p:spPr/>
        <p:txBody>
          <a:bodyPr>
            <a:normAutofit fontScale="90000"/>
          </a:bodyPr>
          <a:lstStyle/>
          <a:p>
            <a:r>
              <a:rPr lang="en-US" dirty="0"/>
              <a:t>What Draws Us to Worship</a:t>
            </a:r>
            <a:br>
              <a:rPr lang="en-US" dirty="0"/>
            </a:br>
            <a:r>
              <a:rPr lang="en-US" dirty="0"/>
              <a:t>- What they see</a:t>
            </a:r>
          </a:p>
        </p:txBody>
      </p:sp>
      <p:sp>
        <p:nvSpPr>
          <p:cNvPr id="3" name="Content Placeholder 2">
            <a:extLst>
              <a:ext uri="{FF2B5EF4-FFF2-40B4-BE49-F238E27FC236}">
                <a16:creationId xmlns:a16="http://schemas.microsoft.com/office/drawing/2014/main" id="{1D6C1446-AF01-F8C9-9B52-8E1A58062404}"/>
              </a:ext>
            </a:extLst>
          </p:cNvPr>
          <p:cNvSpPr>
            <a:spLocks noGrp="1"/>
          </p:cNvSpPr>
          <p:nvPr>
            <p:ph idx="1"/>
          </p:nvPr>
        </p:nvSpPr>
        <p:spPr/>
        <p:txBody>
          <a:bodyPr>
            <a:normAutofit fontScale="92500" lnSpcReduction="10000"/>
          </a:bodyPr>
          <a:lstStyle/>
          <a:p>
            <a:r>
              <a:rPr lang="en-US" dirty="0"/>
              <a:t>Unregenerate – </a:t>
            </a:r>
            <a:r>
              <a:rPr lang="en-US" dirty="0">
                <a:solidFill>
                  <a:srgbClr val="FF0000"/>
                </a:solidFill>
              </a:rPr>
              <a:t>Entertainment &amp; Performance</a:t>
            </a:r>
          </a:p>
          <a:p>
            <a:pPr lvl="1"/>
            <a:r>
              <a:rPr lang="en-US" dirty="0"/>
              <a:t>Ezekiel 33:31-32 So they come to you as people do, they sit before you as My people, and they hear your words, but they do not do them; for with their mouth they show much love, but their hearts pursue their own gain. Indeed you are to them as a very lovely song of one who has a pleasant voice and can play well on an instrument; for they hear your words, but they do not do them.</a:t>
            </a:r>
          </a:p>
          <a:p>
            <a:r>
              <a:rPr lang="en-US" dirty="0"/>
              <a:t>Believer – </a:t>
            </a:r>
            <a:r>
              <a:rPr lang="en-US" dirty="0">
                <a:solidFill>
                  <a:srgbClr val="FF0000"/>
                </a:solidFill>
              </a:rPr>
              <a:t>Means of Grace and Fellowship with God</a:t>
            </a:r>
          </a:p>
          <a:p>
            <a:pPr lvl="1"/>
            <a:r>
              <a:rPr lang="en-US" dirty="0"/>
              <a:t>Revelation 3:20 Behold, I stand at the door and knock. If anyone hears My voice and opens the door, I will come in to him and dine with him, and he with Me.</a:t>
            </a:r>
          </a:p>
          <a:p>
            <a:pPr marL="0" indent="0">
              <a:buNone/>
            </a:pPr>
            <a:endParaRPr lang="en-US" dirty="0"/>
          </a:p>
        </p:txBody>
      </p:sp>
    </p:spTree>
    <p:extLst>
      <p:ext uri="{BB962C8B-B14F-4D97-AF65-F5344CB8AC3E}">
        <p14:creationId xmlns:p14="http://schemas.microsoft.com/office/powerpoint/2010/main" val="2011718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D7CE7-332B-D4DF-93F5-E964672942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1C9CBC-7AC6-C5D0-AC8D-F6CF674221AB}"/>
              </a:ext>
            </a:extLst>
          </p:cNvPr>
          <p:cNvSpPr>
            <a:spLocks noGrp="1"/>
          </p:cNvSpPr>
          <p:nvPr>
            <p:ph type="title"/>
          </p:nvPr>
        </p:nvSpPr>
        <p:spPr/>
        <p:txBody>
          <a:bodyPr>
            <a:normAutofit fontScale="90000"/>
          </a:bodyPr>
          <a:lstStyle/>
          <a:p>
            <a:r>
              <a:rPr lang="en-US" dirty="0"/>
              <a:t>What Draws Us to Worship</a:t>
            </a:r>
            <a:br>
              <a:rPr lang="en-US" dirty="0"/>
            </a:br>
            <a:r>
              <a:rPr lang="en-US" dirty="0"/>
              <a:t>- Purpose</a:t>
            </a:r>
          </a:p>
        </p:txBody>
      </p:sp>
      <p:sp>
        <p:nvSpPr>
          <p:cNvPr id="3" name="Content Placeholder 2">
            <a:extLst>
              <a:ext uri="{FF2B5EF4-FFF2-40B4-BE49-F238E27FC236}">
                <a16:creationId xmlns:a16="http://schemas.microsoft.com/office/drawing/2014/main" id="{9A71C1BE-4C20-7CEF-B570-9306FC459347}"/>
              </a:ext>
            </a:extLst>
          </p:cNvPr>
          <p:cNvSpPr>
            <a:spLocks noGrp="1"/>
          </p:cNvSpPr>
          <p:nvPr>
            <p:ph idx="1"/>
          </p:nvPr>
        </p:nvSpPr>
        <p:spPr/>
        <p:txBody>
          <a:bodyPr>
            <a:normAutofit fontScale="92500"/>
          </a:bodyPr>
          <a:lstStyle/>
          <a:p>
            <a:r>
              <a:rPr lang="en-US" dirty="0"/>
              <a:t>Unregenerate – </a:t>
            </a:r>
            <a:r>
              <a:rPr lang="en-US" dirty="0">
                <a:solidFill>
                  <a:srgbClr val="FF0000"/>
                </a:solidFill>
              </a:rPr>
              <a:t>Pacify Conscience, Gain Reputation, Superstitious Fear</a:t>
            </a:r>
          </a:p>
          <a:p>
            <a:pPr lvl="1"/>
            <a:r>
              <a:rPr lang="en-US" dirty="0"/>
              <a:t>Luke 18:11-12 The Pharisee stood and prayed thus with himself, God, I thank You that I am not like other men—extortioners, unjust, adulterers, or even as this tax collector. I fast twice a week; I give tithes of all that I possess.’</a:t>
            </a:r>
          </a:p>
          <a:p>
            <a:r>
              <a:rPr lang="en-US" dirty="0"/>
              <a:t>Believer – </a:t>
            </a:r>
            <a:r>
              <a:rPr lang="en-US" dirty="0">
                <a:solidFill>
                  <a:srgbClr val="FF0000"/>
                </a:solidFill>
              </a:rPr>
              <a:t>Meet with God, Exercise Faith, Receive Grace</a:t>
            </a:r>
          </a:p>
          <a:p>
            <a:pPr lvl="1"/>
            <a:r>
              <a:rPr lang="en-US" dirty="0"/>
              <a:t>Psalms 63:1-2 O God, You are my God; Early will I seek You; My soul thirsts for You; My flesh longs for You In a dry and thirsty land</a:t>
            </a:r>
            <a:br>
              <a:rPr lang="en-US" dirty="0"/>
            </a:br>
            <a:r>
              <a:rPr lang="en-US" dirty="0"/>
              <a:t>Where there is no water. So I have looked for You in the sanctuary,</a:t>
            </a:r>
            <a:br>
              <a:rPr lang="en-US" dirty="0"/>
            </a:br>
            <a:r>
              <a:rPr lang="en-US" dirty="0"/>
              <a:t>To see Your power and Your glory.</a:t>
            </a:r>
          </a:p>
          <a:p>
            <a:pPr marL="0" indent="0">
              <a:buNone/>
            </a:pPr>
            <a:endParaRPr lang="en-US" dirty="0"/>
          </a:p>
        </p:txBody>
      </p:sp>
    </p:spTree>
    <p:extLst>
      <p:ext uri="{BB962C8B-B14F-4D97-AF65-F5344CB8AC3E}">
        <p14:creationId xmlns:p14="http://schemas.microsoft.com/office/powerpoint/2010/main" val="4202319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FF08B-B0B6-DB08-2A84-75E09BBB3AE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74D89C-7A95-45FF-0453-71530A4EEE68}"/>
              </a:ext>
            </a:extLst>
          </p:cNvPr>
          <p:cNvSpPr>
            <a:spLocks noGrp="1"/>
          </p:cNvSpPr>
          <p:nvPr>
            <p:ph type="title"/>
          </p:nvPr>
        </p:nvSpPr>
        <p:spPr/>
        <p:txBody>
          <a:bodyPr>
            <a:normAutofit fontScale="90000"/>
          </a:bodyPr>
          <a:lstStyle/>
          <a:p>
            <a:r>
              <a:rPr lang="en-US" dirty="0"/>
              <a:t>What Draws Us to Worship</a:t>
            </a:r>
            <a:br>
              <a:rPr lang="en-US" dirty="0"/>
            </a:br>
            <a:r>
              <a:rPr lang="en-US" dirty="0"/>
              <a:t>- Trust</a:t>
            </a:r>
          </a:p>
        </p:txBody>
      </p:sp>
      <p:sp>
        <p:nvSpPr>
          <p:cNvPr id="3" name="Content Placeholder 2">
            <a:extLst>
              <a:ext uri="{FF2B5EF4-FFF2-40B4-BE49-F238E27FC236}">
                <a16:creationId xmlns:a16="http://schemas.microsoft.com/office/drawing/2014/main" id="{A7102A75-222F-1CCD-05D4-8262ADC7F863}"/>
              </a:ext>
            </a:extLst>
          </p:cNvPr>
          <p:cNvSpPr>
            <a:spLocks noGrp="1"/>
          </p:cNvSpPr>
          <p:nvPr>
            <p:ph idx="1"/>
          </p:nvPr>
        </p:nvSpPr>
        <p:spPr/>
        <p:txBody>
          <a:bodyPr>
            <a:normAutofit/>
          </a:bodyPr>
          <a:lstStyle/>
          <a:p>
            <a:r>
              <a:rPr lang="en-US" dirty="0"/>
              <a:t>Unregenerate – </a:t>
            </a:r>
            <a:r>
              <a:rPr lang="en-US" dirty="0">
                <a:solidFill>
                  <a:srgbClr val="FF0000"/>
                </a:solidFill>
              </a:rPr>
              <a:t>Personal Religious Performance</a:t>
            </a:r>
          </a:p>
          <a:p>
            <a:pPr lvl="1"/>
            <a:r>
              <a:rPr lang="en-US" dirty="0"/>
              <a:t>Romans 10:3 For they being ignorant of God’s righteousness, and seeking to establish their own righteousness, have not submitted to the righteousness of God.</a:t>
            </a:r>
          </a:p>
          <a:p>
            <a:r>
              <a:rPr lang="en-US" dirty="0"/>
              <a:t>Believer – </a:t>
            </a:r>
            <a:r>
              <a:rPr lang="en-US" dirty="0">
                <a:solidFill>
                  <a:srgbClr val="FF0000"/>
                </a:solidFill>
              </a:rPr>
              <a:t>Christ Righteousness by Faith</a:t>
            </a:r>
          </a:p>
          <a:p>
            <a:r>
              <a:rPr lang="en-US" dirty="0"/>
              <a:t> Romans 5:1 Therefore, having been justified by faith, we have peace with God through our Lord Jesus Christ</a:t>
            </a:r>
          </a:p>
        </p:txBody>
      </p:sp>
    </p:spTree>
    <p:extLst>
      <p:ext uri="{BB962C8B-B14F-4D97-AF65-F5344CB8AC3E}">
        <p14:creationId xmlns:p14="http://schemas.microsoft.com/office/powerpoint/2010/main" val="295819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6ABE4-C894-0C3D-B6ED-BEB3CCC003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9F8DCA-60E0-EF54-2136-7D92701335F0}"/>
              </a:ext>
            </a:extLst>
          </p:cNvPr>
          <p:cNvSpPr>
            <a:spLocks noGrp="1"/>
          </p:cNvSpPr>
          <p:nvPr>
            <p:ph type="title"/>
          </p:nvPr>
        </p:nvSpPr>
        <p:spPr/>
        <p:txBody>
          <a:bodyPr/>
          <a:lstStyle/>
          <a:p>
            <a:r>
              <a:rPr lang="en-US" dirty="0"/>
              <a:t>Their Heart Condition</a:t>
            </a:r>
          </a:p>
        </p:txBody>
      </p:sp>
      <p:graphicFrame>
        <p:nvGraphicFramePr>
          <p:cNvPr id="5" name="Content Placeholder 4">
            <a:extLst>
              <a:ext uri="{FF2B5EF4-FFF2-40B4-BE49-F238E27FC236}">
                <a16:creationId xmlns:a16="http://schemas.microsoft.com/office/drawing/2014/main" id="{58352217-0CD6-EB9F-4130-4598838BAB4C}"/>
              </a:ext>
            </a:extLst>
          </p:cNvPr>
          <p:cNvGraphicFramePr>
            <a:graphicFrameLocks noGrp="1"/>
          </p:cNvGraphicFramePr>
          <p:nvPr>
            <p:ph idx="1"/>
            <p:extLst>
              <p:ext uri="{D42A27DB-BD31-4B8C-83A1-F6EECF244321}">
                <p14:modId xmlns:p14="http://schemas.microsoft.com/office/powerpoint/2010/main" val="3181198491"/>
              </p:ext>
            </p:extLst>
          </p:nvPr>
        </p:nvGraphicFramePr>
        <p:xfrm>
          <a:off x="838200" y="2044700"/>
          <a:ext cx="10515600" cy="402844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084962396"/>
                    </a:ext>
                  </a:extLst>
                </a:gridCol>
                <a:gridCol w="2103120">
                  <a:extLst>
                    <a:ext uri="{9D8B030D-6E8A-4147-A177-3AD203B41FA5}">
                      <a16:colId xmlns:a16="http://schemas.microsoft.com/office/drawing/2014/main" val="1013393456"/>
                    </a:ext>
                  </a:extLst>
                </a:gridCol>
                <a:gridCol w="2103120">
                  <a:extLst>
                    <a:ext uri="{9D8B030D-6E8A-4147-A177-3AD203B41FA5}">
                      <a16:colId xmlns:a16="http://schemas.microsoft.com/office/drawing/2014/main" val="3773556721"/>
                    </a:ext>
                  </a:extLst>
                </a:gridCol>
                <a:gridCol w="2103120">
                  <a:extLst>
                    <a:ext uri="{9D8B030D-6E8A-4147-A177-3AD203B41FA5}">
                      <a16:colId xmlns:a16="http://schemas.microsoft.com/office/drawing/2014/main" val="1108631788"/>
                    </a:ext>
                  </a:extLst>
                </a:gridCol>
                <a:gridCol w="2103120">
                  <a:extLst>
                    <a:ext uri="{9D8B030D-6E8A-4147-A177-3AD203B41FA5}">
                      <a16:colId xmlns:a16="http://schemas.microsoft.com/office/drawing/2014/main" val="175145676"/>
                    </a:ext>
                  </a:extLst>
                </a:gridCol>
              </a:tblGrid>
              <a:tr h="370840">
                <a:tc>
                  <a:txBody>
                    <a:bodyPr/>
                    <a:lstStyle/>
                    <a:p>
                      <a:r>
                        <a:rPr lang="en-US" b="1" dirty="0"/>
                        <a:t>Aspect</a:t>
                      </a:r>
                      <a:endParaRPr lang="en-US" dirty="0"/>
                    </a:p>
                  </a:txBody>
                  <a:tcPr anchor="ctr"/>
                </a:tc>
                <a:tc>
                  <a:txBody>
                    <a:bodyPr/>
                    <a:lstStyle/>
                    <a:p>
                      <a:r>
                        <a:rPr lang="en-US" b="1"/>
                        <a:t>Unregenerate</a:t>
                      </a:r>
                      <a:endParaRPr lang="en-US"/>
                    </a:p>
                  </a:txBody>
                  <a:tcPr anchor="ctr"/>
                </a:tc>
                <a:tc>
                  <a:txBody>
                    <a:bodyPr/>
                    <a:lstStyle/>
                    <a:p>
                      <a:r>
                        <a:rPr lang="en-US" b="1"/>
                        <a:t>Scripture</a:t>
                      </a:r>
                      <a:endParaRPr lang="en-US"/>
                    </a:p>
                  </a:txBody>
                  <a:tcPr anchor="ctr"/>
                </a:tc>
                <a:tc>
                  <a:txBody>
                    <a:bodyPr/>
                    <a:lstStyle/>
                    <a:p>
                      <a:r>
                        <a:rPr lang="en-US" b="1"/>
                        <a:t>Believer</a:t>
                      </a:r>
                      <a:endParaRPr lang="en-US"/>
                    </a:p>
                  </a:txBody>
                  <a:tcPr anchor="ctr"/>
                </a:tc>
                <a:tc>
                  <a:txBody>
                    <a:bodyPr/>
                    <a:lstStyle/>
                    <a:p>
                      <a:r>
                        <a:rPr lang="en-US" b="1"/>
                        <a:t>Scripture</a:t>
                      </a:r>
                      <a:endParaRPr lang="en-US"/>
                    </a:p>
                  </a:txBody>
                  <a:tcPr anchor="ctr"/>
                </a:tc>
                <a:extLst>
                  <a:ext uri="{0D108BD9-81ED-4DB2-BD59-A6C34878D82A}">
                    <a16:rowId xmlns:a16="http://schemas.microsoft.com/office/drawing/2014/main" val="681993595"/>
                  </a:ext>
                </a:extLst>
              </a:tr>
              <a:tr h="370840">
                <a:tc>
                  <a:txBody>
                    <a:bodyPr/>
                    <a:lstStyle/>
                    <a:p>
                      <a:r>
                        <a:rPr lang="en-US" b="1"/>
                        <a:t>Heart State</a:t>
                      </a:r>
                      <a:endParaRPr lang="en-US"/>
                    </a:p>
                  </a:txBody>
                  <a:tcPr anchor="ctr"/>
                </a:tc>
                <a:tc>
                  <a:txBody>
                    <a:bodyPr/>
                    <a:lstStyle/>
                    <a:p>
                      <a:r>
                        <a:rPr lang="en-US"/>
                        <a:t>Covetous, unchanged, pursuing worldly gain</a:t>
                      </a:r>
                    </a:p>
                  </a:txBody>
                  <a:tcPr anchor="ctr"/>
                </a:tc>
                <a:tc>
                  <a:txBody>
                    <a:bodyPr/>
                    <a:lstStyle/>
                    <a:p>
                      <a:r>
                        <a:rPr lang="en-US"/>
                        <a:t>Ezekiel 33:31</a:t>
                      </a:r>
                    </a:p>
                  </a:txBody>
                  <a:tcPr anchor="ctr"/>
                </a:tc>
                <a:tc>
                  <a:txBody>
                    <a:bodyPr/>
                    <a:lstStyle/>
                    <a:p>
                      <a:r>
                        <a:rPr lang="en-US"/>
                        <a:t>Transformed by grace, seeking God above all</a:t>
                      </a:r>
                    </a:p>
                  </a:txBody>
                  <a:tcPr anchor="ctr"/>
                </a:tc>
                <a:tc>
                  <a:txBody>
                    <a:bodyPr/>
                    <a:lstStyle/>
                    <a:p>
                      <a:r>
                        <a:rPr lang="en-US"/>
                        <a:t>2 Corinthians 3:18</a:t>
                      </a:r>
                    </a:p>
                  </a:txBody>
                  <a:tcPr anchor="ctr"/>
                </a:tc>
                <a:extLst>
                  <a:ext uri="{0D108BD9-81ED-4DB2-BD59-A6C34878D82A}">
                    <a16:rowId xmlns:a16="http://schemas.microsoft.com/office/drawing/2014/main" val="1848386125"/>
                  </a:ext>
                </a:extLst>
              </a:tr>
              <a:tr h="370840">
                <a:tc>
                  <a:txBody>
                    <a:bodyPr/>
                    <a:lstStyle/>
                    <a:p>
                      <a:r>
                        <a:rPr lang="en-US" b="1"/>
                        <a:t>Response to Word</a:t>
                      </a:r>
                      <a:endParaRPr lang="en-US"/>
                    </a:p>
                  </a:txBody>
                  <a:tcPr anchor="ctr"/>
                </a:tc>
                <a:tc>
                  <a:txBody>
                    <a:bodyPr/>
                    <a:lstStyle/>
                    <a:p>
                      <a:r>
                        <a:rPr lang="en-US"/>
                        <a:t>"Very lovely song" - hear but don't obey</a:t>
                      </a:r>
                    </a:p>
                  </a:txBody>
                  <a:tcPr anchor="ctr"/>
                </a:tc>
                <a:tc>
                  <a:txBody>
                    <a:bodyPr/>
                    <a:lstStyle/>
                    <a:p>
                      <a:r>
                        <a:rPr lang="en-US"/>
                        <a:t>Ezekiel 33:32</a:t>
                      </a:r>
                    </a:p>
                  </a:txBody>
                  <a:tcPr anchor="ctr"/>
                </a:tc>
                <a:tc>
                  <a:txBody>
                    <a:bodyPr/>
                    <a:lstStyle/>
                    <a:p>
                      <a:r>
                        <a:rPr lang="en-US"/>
                        <a:t>"Pure milk" - desire it for spiritual growth</a:t>
                      </a:r>
                    </a:p>
                  </a:txBody>
                  <a:tcPr anchor="ctr"/>
                </a:tc>
                <a:tc>
                  <a:txBody>
                    <a:bodyPr/>
                    <a:lstStyle/>
                    <a:p>
                      <a:r>
                        <a:rPr lang="en-US"/>
                        <a:t>1 Peter 2:2-3</a:t>
                      </a:r>
                    </a:p>
                  </a:txBody>
                  <a:tcPr anchor="ctr"/>
                </a:tc>
                <a:extLst>
                  <a:ext uri="{0D108BD9-81ED-4DB2-BD59-A6C34878D82A}">
                    <a16:rowId xmlns:a16="http://schemas.microsoft.com/office/drawing/2014/main" val="1707140977"/>
                  </a:ext>
                </a:extLst>
              </a:tr>
              <a:tr h="370840">
                <a:tc>
                  <a:txBody>
                    <a:bodyPr/>
                    <a:lstStyle/>
                    <a:p>
                      <a:r>
                        <a:rPr lang="en-US" b="1"/>
                        <a:t>Experience</a:t>
                      </a:r>
                      <a:endParaRPr lang="en-US"/>
                    </a:p>
                  </a:txBody>
                  <a:tcPr anchor="ctr"/>
                </a:tc>
                <a:tc>
                  <a:txBody>
                    <a:bodyPr/>
                    <a:lstStyle/>
                    <a:p>
                      <a:r>
                        <a:rPr lang="en-US"/>
                        <a:t>No taste of grace - external only</a:t>
                      </a:r>
                    </a:p>
                  </a:txBody>
                  <a:tcPr anchor="ctr"/>
                </a:tc>
                <a:tc>
                  <a:txBody>
                    <a:bodyPr/>
                    <a:lstStyle/>
                    <a:p>
                      <a:r>
                        <a:rPr lang="en-US"/>
                        <a:t>John 3:12</a:t>
                      </a:r>
                    </a:p>
                  </a:txBody>
                  <a:tcPr anchor="ctr"/>
                </a:tc>
                <a:tc>
                  <a:txBody>
                    <a:bodyPr/>
                    <a:lstStyle/>
                    <a:p>
                      <a:r>
                        <a:rPr lang="en-US"/>
                        <a:t>Taste that the Lord is gracious</a:t>
                      </a:r>
                    </a:p>
                  </a:txBody>
                  <a:tcPr anchor="ctr"/>
                </a:tc>
                <a:tc>
                  <a:txBody>
                    <a:bodyPr/>
                    <a:lstStyle/>
                    <a:p>
                      <a:r>
                        <a:rPr lang="en-US"/>
                        <a:t>1 Peter 2:3</a:t>
                      </a:r>
                    </a:p>
                  </a:txBody>
                  <a:tcPr anchor="ctr"/>
                </a:tc>
                <a:extLst>
                  <a:ext uri="{0D108BD9-81ED-4DB2-BD59-A6C34878D82A}">
                    <a16:rowId xmlns:a16="http://schemas.microsoft.com/office/drawing/2014/main" val="3662364989"/>
                  </a:ext>
                </a:extLst>
              </a:tr>
              <a:tr h="370840">
                <a:tc>
                  <a:txBody>
                    <a:bodyPr/>
                    <a:lstStyle/>
                    <a:p>
                      <a:r>
                        <a:rPr lang="en-US" b="1"/>
                        <a:t>Duration</a:t>
                      </a:r>
                      <a:endParaRPr lang="en-US"/>
                    </a:p>
                  </a:txBody>
                  <a:tcPr anchor="ctr"/>
                </a:tc>
                <a:tc>
                  <a:txBody>
                    <a:bodyPr/>
                    <a:lstStyle/>
                    <a:p>
                      <a:r>
                        <a:rPr lang="en-US"/>
                        <a:t>Temporary - like seed on rocky ground</a:t>
                      </a:r>
                    </a:p>
                  </a:txBody>
                  <a:tcPr anchor="ctr"/>
                </a:tc>
                <a:tc>
                  <a:txBody>
                    <a:bodyPr/>
                    <a:lstStyle/>
                    <a:p>
                      <a:r>
                        <a:rPr lang="en-US"/>
                        <a:t>Matthew 13:20-21</a:t>
                      </a:r>
                    </a:p>
                  </a:txBody>
                  <a:tcPr anchor="ctr"/>
                </a:tc>
                <a:tc>
                  <a:txBody>
                    <a:bodyPr/>
                    <a:lstStyle/>
                    <a:p>
                      <a:r>
                        <a:rPr lang="en-US"/>
                        <a:t>Permanent - rooted in spiritual life</a:t>
                      </a:r>
                    </a:p>
                  </a:txBody>
                  <a:tcPr anchor="ctr"/>
                </a:tc>
                <a:tc>
                  <a:txBody>
                    <a:bodyPr/>
                    <a:lstStyle/>
                    <a:p>
                      <a:r>
                        <a:rPr lang="en-US" dirty="0"/>
                        <a:t>John 15:5</a:t>
                      </a:r>
                    </a:p>
                  </a:txBody>
                  <a:tcPr anchor="ctr"/>
                </a:tc>
                <a:extLst>
                  <a:ext uri="{0D108BD9-81ED-4DB2-BD59-A6C34878D82A}">
                    <a16:rowId xmlns:a16="http://schemas.microsoft.com/office/drawing/2014/main" val="3806517448"/>
                  </a:ext>
                </a:extLst>
              </a:tr>
            </a:tbl>
          </a:graphicData>
        </a:graphic>
      </p:graphicFrame>
    </p:spTree>
    <p:extLst>
      <p:ext uri="{BB962C8B-B14F-4D97-AF65-F5344CB8AC3E}">
        <p14:creationId xmlns:p14="http://schemas.microsoft.com/office/powerpoint/2010/main" val="2050757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6697-3441-26A4-4466-F78507BB05EB}"/>
              </a:ext>
            </a:extLst>
          </p:cNvPr>
          <p:cNvSpPr>
            <a:spLocks noGrp="1"/>
          </p:cNvSpPr>
          <p:nvPr>
            <p:ph type="title"/>
          </p:nvPr>
        </p:nvSpPr>
        <p:spPr/>
        <p:txBody>
          <a:bodyPr/>
          <a:lstStyle/>
          <a:p>
            <a:r>
              <a:rPr lang="en-US"/>
              <a:t>Lesson 1 Memory Verse</a:t>
            </a:r>
            <a:endParaRPr lang="en-US" dirty="0"/>
          </a:p>
        </p:txBody>
      </p:sp>
      <p:sp>
        <p:nvSpPr>
          <p:cNvPr id="3" name="Content Placeholder 2">
            <a:extLst>
              <a:ext uri="{FF2B5EF4-FFF2-40B4-BE49-F238E27FC236}">
                <a16:creationId xmlns:a16="http://schemas.microsoft.com/office/drawing/2014/main" id="{EC2D7255-562E-D49E-AE1D-1B6CE96227A4}"/>
              </a:ext>
            </a:extLst>
          </p:cNvPr>
          <p:cNvSpPr>
            <a:spLocks noGrp="1"/>
          </p:cNvSpPr>
          <p:nvPr>
            <p:ph idx="1"/>
          </p:nvPr>
        </p:nvSpPr>
        <p:spPr/>
        <p:txBody>
          <a:bodyPr>
            <a:normAutofit/>
          </a:bodyPr>
          <a:lstStyle/>
          <a:p>
            <a:pPr marL="0" indent="0">
              <a:buNone/>
            </a:pPr>
            <a:r>
              <a:rPr lang="en-US" sz="4000" dirty="0">
                <a:solidFill>
                  <a:srgbClr val="FF0000"/>
                </a:solidFill>
              </a:rPr>
              <a:t>To Be Spiritually Minded is Life and Peace</a:t>
            </a:r>
          </a:p>
          <a:p>
            <a:pPr marL="0" indent="0">
              <a:buNone/>
            </a:pPr>
            <a:endParaRPr lang="en-US" sz="4000" dirty="0"/>
          </a:p>
          <a:p>
            <a:pPr marL="0" indent="0">
              <a:buNone/>
            </a:pPr>
            <a:r>
              <a:rPr lang="en-US" sz="4000" dirty="0"/>
              <a:t>Romans 8:6</a:t>
            </a:r>
            <a:br>
              <a:rPr lang="en-US" sz="4000" dirty="0"/>
            </a:br>
            <a:br>
              <a:rPr lang="en-US" sz="4000" dirty="0"/>
            </a:br>
            <a:r>
              <a:rPr lang="en-US" sz="4000" dirty="0"/>
              <a:t>"For to be carnally minded is death, but to be spiritually minded is life and peace."</a:t>
            </a:r>
          </a:p>
          <a:p>
            <a:endParaRPr lang="en-US" sz="4000" dirty="0"/>
          </a:p>
        </p:txBody>
      </p:sp>
    </p:spTree>
    <p:extLst>
      <p:ext uri="{BB962C8B-B14F-4D97-AF65-F5344CB8AC3E}">
        <p14:creationId xmlns:p14="http://schemas.microsoft.com/office/powerpoint/2010/main" val="545414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CDD04-5E99-063F-D961-D0BC66A4B5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33B3E0-5C80-B7B1-0723-779068185BFE}"/>
              </a:ext>
            </a:extLst>
          </p:cNvPr>
          <p:cNvSpPr>
            <a:spLocks noGrp="1"/>
          </p:cNvSpPr>
          <p:nvPr>
            <p:ph type="title"/>
          </p:nvPr>
        </p:nvSpPr>
        <p:spPr/>
        <p:txBody>
          <a:bodyPr>
            <a:normAutofit fontScale="90000"/>
          </a:bodyPr>
          <a:lstStyle/>
          <a:p>
            <a:r>
              <a:rPr lang="en-US" dirty="0"/>
              <a:t>Their Heart Condition</a:t>
            </a:r>
            <a:br>
              <a:rPr lang="en-US" dirty="0"/>
            </a:br>
            <a:r>
              <a:rPr lang="en-US" dirty="0"/>
              <a:t>- Heart State</a:t>
            </a:r>
          </a:p>
        </p:txBody>
      </p:sp>
      <p:sp>
        <p:nvSpPr>
          <p:cNvPr id="3" name="Content Placeholder 2">
            <a:extLst>
              <a:ext uri="{FF2B5EF4-FFF2-40B4-BE49-F238E27FC236}">
                <a16:creationId xmlns:a16="http://schemas.microsoft.com/office/drawing/2014/main" id="{4518108B-6F2D-F46F-43B6-EC630256B96D}"/>
              </a:ext>
            </a:extLst>
          </p:cNvPr>
          <p:cNvSpPr>
            <a:spLocks noGrp="1"/>
          </p:cNvSpPr>
          <p:nvPr>
            <p:ph idx="1"/>
          </p:nvPr>
        </p:nvSpPr>
        <p:spPr/>
        <p:txBody>
          <a:bodyPr>
            <a:normAutofit/>
          </a:bodyPr>
          <a:lstStyle/>
          <a:p>
            <a:r>
              <a:rPr lang="en-US" dirty="0"/>
              <a:t>Unregenerate - </a:t>
            </a:r>
            <a:r>
              <a:rPr lang="en-US" dirty="0">
                <a:solidFill>
                  <a:srgbClr val="FF0000"/>
                </a:solidFill>
              </a:rPr>
              <a:t>Covetous, unchanged, pursuing worldly gain</a:t>
            </a:r>
          </a:p>
          <a:p>
            <a:pPr lvl="1"/>
            <a:r>
              <a:rPr lang="en-US" dirty="0"/>
              <a:t>Ezekiel 33:31 So they come to you as people do, they sit before you as My people, and they hear your words, but they do not do them; for with their mouth they show much love, but their hearts pursue their own gain.</a:t>
            </a:r>
          </a:p>
          <a:p>
            <a:r>
              <a:rPr lang="en-US" dirty="0"/>
              <a:t>Believer - </a:t>
            </a:r>
            <a:r>
              <a:rPr lang="en-US" dirty="0">
                <a:solidFill>
                  <a:srgbClr val="FF0000"/>
                </a:solidFill>
              </a:rPr>
              <a:t>Transformed by grace, seeking God above all</a:t>
            </a:r>
          </a:p>
          <a:p>
            <a:pPr lvl="1"/>
            <a:r>
              <a:rPr lang="en-US" dirty="0"/>
              <a:t>2 Corinthians 3:18 But we all, with unveiled face, beholding as in a mirror the glory of the Lord, are being transformed into the same image from glory to glory, just as by the Spirit of the Lord.</a:t>
            </a:r>
          </a:p>
        </p:txBody>
      </p:sp>
    </p:spTree>
    <p:extLst>
      <p:ext uri="{BB962C8B-B14F-4D97-AF65-F5344CB8AC3E}">
        <p14:creationId xmlns:p14="http://schemas.microsoft.com/office/powerpoint/2010/main" val="1919980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43405-38A9-8BA9-B236-923A02E4C52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57EB28-EAF0-70B5-2CAA-0B8FF95DC933}"/>
              </a:ext>
            </a:extLst>
          </p:cNvPr>
          <p:cNvSpPr>
            <a:spLocks noGrp="1"/>
          </p:cNvSpPr>
          <p:nvPr>
            <p:ph type="title"/>
          </p:nvPr>
        </p:nvSpPr>
        <p:spPr/>
        <p:txBody>
          <a:bodyPr>
            <a:normAutofit fontScale="90000"/>
          </a:bodyPr>
          <a:lstStyle/>
          <a:p>
            <a:r>
              <a:rPr lang="en-US" dirty="0"/>
              <a:t>Their Heart Condition</a:t>
            </a:r>
            <a:br>
              <a:rPr lang="en-US" dirty="0"/>
            </a:br>
            <a:r>
              <a:rPr lang="en-US" dirty="0"/>
              <a:t>- Response to the Word</a:t>
            </a:r>
          </a:p>
        </p:txBody>
      </p:sp>
      <p:sp>
        <p:nvSpPr>
          <p:cNvPr id="3" name="Content Placeholder 2">
            <a:extLst>
              <a:ext uri="{FF2B5EF4-FFF2-40B4-BE49-F238E27FC236}">
                <a16:creationId xmlns:a16="http://schemas.microsoft.com/office/drawing/2014/main" id="{E0D857C3-764A-0E56-D708-1B2E1DC5408C}"/>
              </a:ext>
            </a:extLst>
          </p:cNvPr>
          <p:cNvSpPr>
            <a:spLocks noGrp="1"/>
          </p:cNvSpPr>
          <p:nvPr>
            <p:ph idx="1"/>
          </p:nvPr>
        </p:nvSpPr>
        <p:spPr/>
        <p:txBody>
          <a:bodyPr>
            <a:normAutofit/>
          </a:bodyPr>
          <a:lstStyle/>
          <a:p>
            <a:r>
              <a:rPr lang="en-US" dirty="0"/>
              <a:t>Unregenerate - </a:t>
            </a:r>
            <a:r>
              <a:rPr lang="en-US" dirty="0">
                <a:solidFill>
                  <a:srgbClr val="FF0000"/>
                </a:solidFill>
              </a:rPr>
              <a:t>"Very lovely song" - hear but don't obey</a:t>
            </a:r>
          </a:p>
          <a:p>
            <a:pPr lvl="1"/>
            <a:r>
              <a:rPr lang="en-US" dirty="0"/>
              <a:t>Ezekiel 33:32 Indeed you are to them as a very lovely song of one who has a pleasant voice and can play well on an instrument; for they hear your words, but they do not do them.</a:t>
            </a:r>
          </a:p>
          <a:p>
            <a:r>
              <a:rPr lang="en-US" dirty="0"/>
              <a:t>Believer - </a:t>
            </a:r>
            <a:r>
              <a:rPr lang="en-US" dirty="0">
                <a:solidFill>
                  <a:srgbClr val="FF0000"/>
                </a:solidFill>
              </a:rPr>
              <a:t>"Pure milk" - desire it for spiritual growth</a:t>
            </a:r>
          </a:p>
          <a:p>
            <a:pPr lvl="1"/>
            <a:r>
              <a:rPr lang="en-US" dirty="0"/>
              <a:t>1 Peter 2:2 as newborn babes, desire the pure milk of the word, that you may grow thereby, </a:t>
            </a:r>
          </a:p>
        </p:txBody>
      </p:sp>
    </p:spTree>
    <p:extLst>
      <p:ext uri="{BB962C8B-B14F-4D97-AF65-F5344CB8AC3E}">
        <p14:creationId xmlns:p14="http://schemas.microsoft.com/office/powerpoint/2010/main" val="277465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3F8EF-1704-1745-FB93-4DCC93F03D1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EEA2792-FDF3-375E-4E11-F831D30FC6BB}"/>
              </a:ext>
            </a:extLst>
          </p:cNvPr>
          <p:cNvSpPr>
            <a:spLocks noGrp="1"/>
          </p:cNvSpPr>
          <p:nvPr>
            <p:ph type="title"/>
          </p:nvPr>
        </p:nvSpPr>
        <p:spPr/>
        <p:txBody>
          <a:bodyPr>
            <a:normAutofit fontScale="90000"/>
          </a:bodyPr>
          <a:lstStyle/>
          <a:p>
            <a:r>
              <a:rPr lang="en-US" dirty="0"/>
              <a:t>Their Heart Condition</a:t>
            </a:r>
            <a:br>
              <a:rPr lang="en-US" dirty="0"/>
            </a:br>
            <a:r>
              <a:rPr lang="en-US" dirty="0"/>
              <a:t>- Experience</a:t>
            </a:r>
          </a:p>
        </p:txBody>
      </p:sp>
      <p:sp>
        <p:nvSpPr>
          <p:cNvPr id="3" name="Content Placeholder 2">
            <a:extLst>
              <a:ext uri="{FF2B5EF4-FFF2-40B4-BE49-F238E27FC236}">
                <a16:creationId xmlns:a16="http://schemas.microsoft.com/office/drawing/2014/main" id="{672E4A25-A65C-E80E-B386-5688BFC9E88A}"/>
              </a:ext>
            </a:extLst>
          </p:cNvPr>
          <p:cNvSpPr>
            <a:spLocks noGrp="1"/>
          </p:cNvSpPr>
          <p:nvPr>
            <p:ph idx="1"/>
          </p:nvPr>
        </p:nvSpPr>
        <p:spPr/>
        <p:txBody>
          <a:bodyPr>
            <a:normAutofit/>
          </a:bodyPr>
          <a:lstStyle/>
          <a:p>
            <a:r>
              <a:rPr lang="en-US" dirty="0"/>
              <a:t>Unregenerate - </a:t>
            </a:r>
            <a:r>
              <a:rPr lang="en-US" dirty="0">
                <a:solidFill>
                  <a:srgbClr val="FF0000"/>
                </a:solidFill>
              </a:rPr>
              <a:t>No taste of grace - external only</a:t>
            </a:r>
          </a:p>
          <a:p>
            <a:pPr lvl="1"/>
            <a:r>
              <a:rPr lang="en-US" dirty="0"/>
              <a:t>John 3:12 If I have told you earthly things and you do not believe, how will you believe if I tell you heavenly things?</a:t>
            </a:r>
          </a:p>
          <a:p>
            <a:r>
              <a:rPr lang="en-US" dirty="0"/>
              <a:t>Believer - </a:t>
            </a:r>
            <a:r>
              <a:rPr lang="en-US" dirty="0">
                <a:solidFill>
                  <a:srgbClr val="FF0000"/>
                </a:solidFill>
              </a:rPr>
              <a:t>Taste that the Lord is gracious</a:t>
            </a:r>
          </a:p>
          <a:p>
            <a:pPr lvl="1"/>
            <a:r>
              <a:rPr lang="en-US" dirty="0"/>
              <a:t>1 Peter 2:3 if indeed you have tasted that the Lord is gracious.</a:t>
            </a:r>
          </a:p>
        </p:txBody>
      </p:sp>
    </p:spTree>
    <p:extLst>
      <p:ext uri="{BB962C8B-B14F-4D97-AF65-F5344CB8AC3E}">
        <p14:creationId xmlns:p14="http://schemas.microsoft.com/office/powerpoint/2010/main" val="1550026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98972-2691-A3B4-5AEE-B034FE804E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7732BF1-052B-EA26-0ECD-FA12C9A07E5D}"/>
              </a:ext>
            </a:extLst>
          </p:cNvPr>
          <p:cNvSpPr>
            <a:spLocks noGrp="1"/>
          </p:cNvSpPr>
          <p:nvPr>
            <p:ph type="title"/>
          </p:nvPr>
        </p:nvSpPr>
        <p:spPr/>
        <p:txBody>
          <a:bodyPr>
            <a:normAutofit fontScale="90000"/>
          </a:bodyPr>
          <a:lstStyle/>
          <a:p>
            <a:r>
              <a:rPr lang="en-US" dirty="0"/>
              <a:t>Their Heart Condition</a:t>
            </a:r>
            <a:br>
              <a:rPr lang="en-US" dirty="0"/>
            </a:br>
            <a:r>
              <a:rPr lang="en-US" dirty="0"/>
              <a:t>- Duration</a:t>
            </a:r>
          </a:p>
        </p:txBody>
      </p:sp>
      <p:sp>
        <p:nvSpPr>
          <p:cNvPr id="3" name="Content Placeholder 2">
            <a:extLst>
              <a:ext uri="{FF2B5EF4-FFF2-40B4-BE49-F238E27FC236}">
                <a16:creationId xmlns:a16="http://schemas.microsoft.com/office/drawing/2014/main" id="{36434550-2C65-268E-6368-8907D1823F53}"/>
              </a:ext>
            </a:extLst>
          </p:cNvPr>
          <p:cNvSpPr>
            <a:spLocks noGrp="1"/>
          </p:cNvSpPr>
          <p:nvPr>
            <p:ph idx="1"/>
          </p:nvPr>
        </p:nvSpPr>
        <p:spPr/>
        <p:txBody>
          <a:bodyPr>
            <a:normAutofit/>
          </a:bodyPr>
          <a:lstStyle/>
          <a:p>
            <a:r>
              <a:rPr lang="en-US" dirty="0"/>
              <a:t>Unregenerate - </a:t>
            </a:r>
            <a:r>
              <a:rPr lang="en-US" dirty="0">
                <a:solidFill>
                  <a:srgbClr val="FF0000"/>
                </a:solidFill>
              </a:rPr>
              <a:t>Temporary - like seed on rocky ground</a:t>
            </a:r>
          </a:p>
          <a:p>
            <a:pPr lvl="1"/>
            <a:r>
              <a:rPr lang="en-US" dirty="0"/>
              <a:t>Matthew 13:20-21 But he who received the seed on stony places, this is he who hears the word and immediately receives it with joy; yet he has no root in himself, but endures only for a while. For when tribulation or persecution arises because of the word, immediately he stumbles.</a:t>
            </a:r>
          </a:p>
          <a:p>
            <a:r>
              <a:rPr lang="en-US" dirty="0"/>
              <a:t>Believer - </a:t>
            </a:r>
            <a:r>
              <a:rPr lang="en-US" dirty="0">
                <a:solidFill>
                  <a:srgbClr val="FF0000"/>
                </a:solidFill>
              </a:rPr>
              <a:t>Permanent - rooted in spiritual life</a:t>
            </a:r>
          </a:p>
          <a:p>
            <a:pPr lvl="1"/>
            <a:r>
              <a:rPr lang="en-US" dirty="0"/>
              <a:t>John 15:5 “I am the vine, you are the branches. He who abides in Me, and I in him, bears much fruit; for without Me you can do nothing.</a:t>
            </a:r>
          </a:p>
        </p:txBody>
      </p:sp>
    </p:spTree>
    <p:extLst>
      <p:ext uri="{BB962C8B-B14F-4D97-AF65-F5344CB8AC3E}">
        <p14:creationId xmlns:p14="http://schemas.microsoft.com/office/powerpoint/2010/main" val="549638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A23E4-9761-65FA-ECA7-52ABD9BD3C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4E3248-4839-9504-02B1-288FC1BDE9F3}"/>
              </a:ext>
            </a:extLst>
          </p:cNvPr>
          <p:cNvSpPr>
            <a:spLocks noGrp="1"/>
          </p:cNvSpPr>
          <p:nvPr>
            <p:ph type="title"/>
          </p:nvPr>
        </p:nvSpPr>
        <p:spPr/>
        <p:txBody>
          <a:bodyPr/>
          <a:lstStyle/>
          <a:p>
            <a:r>
              <a:rPr lang="en-US" dirty="0"/>
              <a:t>Effects of Worship</a:t>
            </a:r>
          </a:p>
        </p:txBody>
      </p:sp>
      <p:graphicFrame>
        <p:nvGraphicFramePr>
          <p:cNvPr id="5" name="Content Placeholder 4">
            <a:extLst>
              <a:ext uri="{FF2B5EF4-FFF2-40B4-BE49-F238E27FC236}">
                <a16:creationId xmlns:a16="http://schemas.microsoft.com/office/drawing/2014/main" id="{80D325EC-07DB-9755-5A48-8690EC800D17}"/>
              </a:ext>
            </a:extLst>
          </p:cNvPr>
          <p:cNvGraphicFramePr>
            <a:graphicFrameLocks noGrp="1"/>
          </p:cNvGraphicFramePr>
          <p:nvPr>
            <p:ph idx="1"/>
            <p:extLst>
              <p:ext uri="{D42A27DB-BD31-4B8C-83A1-F6EECF244321}">
                <p14:modId xmlns:p14="http://schemas.microsoft.com/office/powerpoint/2010/main" val="4040473504"/>
              </p:ext>
            </p:extLst>
          </p:nvPr>
        </p:nvGraphicFramePr>
        <p:xfrm>
          <a:off x="838200" y="2044700"/>
          <a:ext cx="10528427" cy="3479800"/>
        </p:xfrm>
        <a:graphic>
          <a:graphicData uri="http://schemas.openxmlformats.org/drawingml/2006/table">
            <a:tbl>
              <a:tblPr firstRow="1" bandRow="1">
                <a:tableStyleId>{5C22544A-7EE6-4342-B048-85BDC9FD1C3A}</a:tableStyleId>
              </a:tblPr>
              <a:tblGrid>
                <a:gridCol w="2115947">
                  <a:extLst>
                    <a:ext uri="{9D8B030D-6E8A-4147-A177-3AD203B41FA5}">
                      <a16:colId xmlns:a16="http://schemas.microsoft.com/office/drawing/2014/main" val="1084962396"/>
                    </a:ext>
                  </a:extLst>
                </a:gridCol>
                <a:gridCol w="2103120">
                  <a:extLst>
                    <a:ext uri="{9D8B030D-6E8A-4147-A177-3AD203B41FA5}">
                      <a16:colId xmlns:a16="http://schemas.microsoft.com/office/drawing/2014/main" val="1013393456"/>
                    </a:ext>
                  </a:extLst>
                </a:gridCol>
                <a:gridCol w="2103120">
                  <a:extLst>
                    <a:ext uri="{9D8B030D-6E8A-4147-A177-3AD203B41FA5}">
                      <a16:colId xmlns:a16="http://schemas.microsoft.com/office/drawing/2014/main" val="3773556721"/>
                    </a:ext>
                  </a:extLst>
                </a:gridCol>
                <a:gridCol w="2103120">
                  <a:extLst>
                    <a:ext uri="{9D8B030D-6E8A-4147-A177-3AD203B41FA5}">
                      <a16:colId xmlns:a16="http://schemas.microsoft.com/office/drawing/2014/main" val="1108631788"/>
                    </a:ext>
                  </a:extLst>
                </a:gridCol>
                <a:gridCol w="2103120">
                  <a:extLst>
                    <a:ext uri="{9D8B030D-6E8A-4147-A177-3AD203B41FA5}">
                      <a16:colId xmlns:a16="http://schemas.microsoft.com/office/drawing/2014/main" val="175145676"/>
                    </a:ext>
                  </a:extLst>
                </a:gridCol>
              </a:tblGrid>
              <a:tr h="370840">
                <a:tc>
                  <a:txBody>
                    <a:bodyPr/>
                    <a:lstStyle/>
                    <a:p>
                      <a:r>
                        <a:rPr lang="en-US" b="1" dirty="0"/>
                        <a:t>Aspect</a:t>
                      </a:r>
                      <a:endParaRPr lang="en-US" dirty="0"/>
                    </a:p>
                  </a:txBody>
                  <a:tcPr anchor="ctr"/>
                </a:tc>
                <a:tc>
                  <a:txBody>
                    <a:bodyPr/>
                    <a:lstStyle/>
                    <a:p>
                      <a:r>
                        <a:rPr lang="en-US" b="1"/>
                        <a:t>Unregenerate</a:t>
                      </a:r>
                      <a:endParaRPr lang="en-US"/>
                    </a:p>
                  </a:txBody>
                  <a:tcPr anchor="ctr"/>
                </a:tc>
                <a:tc>
                  <a:txBody>
                    <a:bodyPr/>
                    <a:lstStyle/>
                    <a:p>
                      <a:r>
                        <a:rPr lang="en-US" b="1"/>
                        <a:t>Scripture</a:t>
                      </a:r>
                      <a:endParaRPr lang="en-US"/>
                    </a:p>
                  </a:txBody>
                  <a:tcPr anchor="ctr"/>
                </a:tc>
                <a:tc>
                  <a:txBody>
                    <a:bodyPr/>
                    <a:lstStyle/>
                    <a:p>
                      <a:r>
                        <a:rPr lang="en-US" b="1"/>
                        <a:t>Believer</a:t>
                      </a:r>
                      <a:endParaRPr lang="en-US"/>
                    </a:p>
                  </a:txBody>
                  <a:tcPr anchor="ctr"/>
                </a:tc>
                <a:tc>
                  <a:txBody>
                    <a:bodyPr/>
                    <a:lstStyle/>
                    <a:p>
                      <a:r>
                        <a:rPr lang="en-US" b="1"/>
                        <a:t>Scripture</a:t>
                      </a:r>
                      <a:endParaRPr lang="en-US"/>
                    </a:p>
                  </a:txBody>
                  <a:tcPr anchor="ctr"/>
                </a:tc>
                <a:extLst>
                  <a:ext uri="{0D108BD9-81ED-4DB2-BD59-A6C34878D82A}">
                    <a16:rowId xmlns:a16="http://schemas.microsoft.com/office/drawing/2014/main" val="681993595"/>
                  </a:ext>
                </a:extLst>
              </a:tr>
              <a:tr h="370840">
                <a:tc>
                  <a:txBody>
                    <a:bodyPr/>
                    <a:lstStyle/>
                    <a:p>
                      <a:r>
                        <a:rPr lang="en-US" b="1"/>
                        <a:t>View of Ordinances</a:t>
                      </a:r>
                      <a:endParaRPr lang="en-US"/>
                    </a:p>
                  </a:txBody>
                  <a:tcPr anchor="ctr"/>
                </a:tc>
                <a:tc>
                  <a:txBody>
                    <a:bodyPr/>
                    <a:lstStyle/>
                    <a:p>
                      <a:r>
                        <a:rPr lang="en-US"/>
                        <a:t>End in themselves</a:t>
                      </a:r>
                    </a:p>
                  </a:txBody>
                  <a:tcPr anchor="ctr"/>
                </a:tc>
                <a:tc>
                  <a:txBody>
                    <a:bodyPr/>
                    <a:lstStyle/>
                    <a:p>
                      <a:r>
                        <a:rPr lang="en-US"/>
                        <a:t>Jeremiah 7:22-23</a:t>
                      </a:r>
                    </a:p>
                  </a:txBody>
                  <a:tcPr anchor="ctr"/>
                </a:tc>
                <a:tc>
                  <a:txBody>
                    <a:bodyPr/>
                    <a:lstStyle/>
                    <a:p>
                      <a:r>
                        <a:rPr lang="en-US"/>
                        <a:t>Means to stir up faith and love</a:t>
                      </a:r>
                    </a:p>
                  </a:txBody>
                  <a:tcPr anchor="ctr"/>
                </a:tc>
                <a:tc>
                  <a:txBody>
                    <a:bodyPr/>
                    <a:lstStyle/>
                    <a:p>
                      <a:r>
                        <a:rPr lang="en-US"/>
                        <a:t>Hebrews 10:24-25</a:t>
                      </a:r>
                    </a:p>
                  </a:txBody>
                  <a:tcPr anchor="ctr"/>
                </a:tc>
                <a:extLst>
                  <a:ext uri="{0D108BD9-81ED-4DB2-BD59-A6C34878D82A}">
                    <a16:rowId xmlns:a16="http://schemas.microsoft.com/office/drawing/2014/main" val="1848386125"/>
                  </a:ext>
                </a:extLst>
              </a:tr>
              <a:tr h="370840">
                <a:tc>
                  <a:txBody>
                    <a:bodyPr/>
                    <a:lstStyle/>
                    <a:p>
                      <a:r>
                        <a:rPr lang="en-US" b="1"/>
                        <a:t>Effect on Soul</a:t>
                      </a:r>
                      <a:endParaRPr lang="en-US"/>
                    </a:p>
                  </a:txBody>
                  <a:tcPr anchor="ctr"/>
                </a:tc>
                <a:tc>
                  <a:txBody>
                    <a:bodyPr/>
                    <a:lstStyle/>
                    <a:p>
                      <a:r>
                        <a:rPr lang="en-US"/>
                        <a:t>Remains unchanged, returns to sin</a:t>
                      </a:r>
                    </a:p>
                  </a:txBody>
                  <a:tcPr anchor="ctr"/>
                </a:tc>
                <a:tc>
                  <a:txBody>
                    <a:bodyPr/>
                    <a:lstStyle/>
                    <a:p>
                      <a:r>
                        <a:rPr lang="en-US"/>
                        <a:t>Isaiah 29:13</a:t>
                      </a:r>
                    </a:p>
                  </a:txBody>
                  <a:tcPr anchor="ctr"/>
                </a:tc>
                <a:tc>
                  <a:txBody>
                    <a:bodyPr/>
                    <a:lstStyle/>
                    <a:p>
                      <a:r>
                        <a:rPr lang="en-US"/>
                        <a:t>Strengthened, sanctified, renewed</a:t>
                      </a:r>
                    </a:p>
                  </a:txBody>
                  <a:tcPr anchor="ctr"/>
                </a:tc>
                <a:tc>
                  <a:txBody>
                    <a:bodyPr/>
                    <a:lstStyle/>
                    <a:p>
                      <a:r>
                        <a:rPr lang="en-US"/>
                        <a:t>Isaiah 40:31</a:t>
                      </a:r>
                    </a:p>
                  </a:txBody>
                  <a:tcPr anchor="ctr"/>
                </a:tc>
                <a:extLst>
                  <a:ext uri="{0D108BD9-81ED-4DB2-BD59-A6C34878D82A}">
                    <a16:rowId xmlns:a16="http://schemas.microsoft.com/office/drawing/2014/main" val="1707140977"/>
                  </a:ext>
                </a:extLst>
              </a:tr>
              <a:tr h="370840">
                <a:tc>
                  <a:txBody>
                    <a:bodyPr/>
                    <a:lstStyle/>
                    <a:p>
                      <a:r>
                        <a:rPr lang="en-US" b="1"/>
                        <a:t>Lasting Impact</a:t>
                      </a:r>
                      <a:endParaRPr lang="en-US"/>
                    </a:p>
                  </a:txBody>
                  <a:tcPr anchor="ctr"/>
                </a:tc>
                <a:tc>
                  <a:txBody>
                    <a:bodyPr/>
                    <a:lstStyle/>
                    <a:p>
                      <a:r>
                        <a:rPr lang="en-US"/>
                        <a:t>Withers when trials come</a:t>
                      </a:r>
                    </a:p>
                  </a:txBody>
                  <a:tcPr anchor="ctr"/>
                </a:tc>
                <a:tc>
                  <a:txBody>
                    <a:bodyPr/>
                    <a:lstStyle/>
                    <a:p>
                      <a:r>
                        <a:rPr lang="en-US"/>
                        <a:t>Mark 4:16-17</a:t>
                      </a:r>
                    </a:p>
                  </a:txBody>
                  <a:tcPr anchor="ctr"/>
                </a:tc>
                <a:tc>
                  <a:txBody>
                    <a:bodyPr/>
                    <a:lstStyle/>
                    <a:p>
                      <a:r>
                        <a:rPr lang="en-US"/>
                        <a:t>Grows stronger through difficulties</a:t>
                      </a:r>
                    </a:p>
                  </a:txBody>
                  <a:tcPr anchor="ctr"/>
                </a:tc>
                <a:tc>
                  <a:txBody>
                    <a:bodyPr/>
                    <a:lstStyle/>
                    <a:p>
                      <a:r>
                        <a:rPr lang="en-US"/>
                        <a:t>Romans 5:3-5</a:t>
                      </a:r>
                    </a:p>
                  </a:txBody>
                  <a:tcPr anchor="ctr"/>
                </a:tc>
                <a:extLst>
                  <a:ext uri="{0D108BD9-81ED-4DB2-BD59-A6C34878D82A}">
                    <a16:rowId xmlns:a16="http://schemas.microsoft.com/office/drawing/2014/main" val="3662364989"/>
                  </a:ext>
                </a:extLst>
              </a:tr>
              <a:tr h="370840">
                <a:tc>
                  <a:txBody>
                    <a:bodyPr/>
                    <a:lstStyle/>
                    <a:p>
                      <a:r>
                        <a:rPr lang="en-US" b="1"/>
                        <a:t>Ultimate Satisfaction</a:t>
                      </a:r>
                      <a:endParaRPr lang="en-US"/>
                    </a:p>
                  </a:txBody>
                  <a:tcPr anchor="ctr"/>
                </a:tc>
                <a:tc>
                  <a:txBody>
                    <a:bodyPr/>
                    <a:lstStyle/>
                    <a:p>
                      <a:r>
                        <a:rPr lang="en-US"/>
                        <a:t>In having performed the duty</a:t>
                      </a:r>
                    </a:p>
                  </a:txBody>
                  <a:tcPr anchor="ctr"/>
                </a:tc>
                <a:tc>
                  <a:txBody>
                    <a:bodyPr/>
                    <a:lstStyle/>
                    <a:p>
                      <a:r>
                        <a:rPr lang="en-US"/>
                        <a:t>Matthew 6:5</a:t>
                      </a:r>
                    </a:p>
                  </a:txBody>
                  <a:tcPr anchor="ctr"/>
                </a:tc>
                <a:tc>
                  <a:txBody>
                    <a:bodyPr/>
                    <a:lstStyle/>
                    <a:p>
                      <a:r>
                        <a:rPr lang="en-US"/>
                        <a:t>In experiencing God's presence and love</a:t>
                      </a:r>
                    </a:p>
                  </a:txBody>
                  <a:tcPr anchor="ctr"/>
                </a:tc>
                <a:tc>
                  <a:txBody>
                    <a:bodyPr/>
                    <a:lstStyle/>
                    <a:p>
                      <a:r>
                        <a:rPr lang="en-US" dirty="0"/>
                        <a:t>Psalm 16:11</a:t>
                      </a:r>
                    </a:p>
                  </a:txBody>
                  <a:tcPr anchor="ctr"/>
                </a:tc>
                <a:extLst>
                  <a:ext uri="{0D108BD9-81ED-4DB2-BD59-A6C34878D82A}">
                    <a16:rowId xmlns:a16="http://schemas.microsoft.com/office/drawing/2014/main" val="3806517448"/>
                  </a:ext>
                </a:extLst>
              </a:tr>
            </a:tbl>
          </a:graphicData>
        </a:graphic>
      </p:graphicFrame>
    </p:spTree>
    <p:extLst>
      <p:ext uri="{BB962C8B-B14F-4D97-AF65-F5344CB8AC3E}">
        <p14:creationId xmlns:p14="http://schemas.microsoft.com/office/powerpoint/2010/main" val="307555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E1032-2270-6EB4-A4CF-27A7856FFF4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BD34CE-8662-3E7D-D944-7B8A91E4D5F5}"/>
              </a:ext>
            </a:extLst>
          </p:cNvPr>
          <p:cNvSpPr>
            <a:spLocks noGrp="1"/>
          </p:cNvSpPr>
          <p:nvPr>
            <p:ph type="title"/>
          </p:nvPr>
        </p:nvSpPr>
        <p:spPr/>
        <p:txBody>
          <a:bodyPr>
            <a:normAutofit fontScale="90000"/>
          </a:bodyPr>
          <a:lstStyle/>
          <a:p>
            <a:r>
              <a:rPr lang="en-US" dirty="0"/>
              <a:t>Effects of Worship</a:t>
            </a:r>
            <a:br>
              <a:rPr lang="en-US" dirty="0"/>
            </a:br>
            <a:r>
              <a:rPr lang="en-US" dirty="0"/>
              <a:t>- View of Ordinances</a:t>
            </a:r>
          </a:p>
        </p:txBody>
      </p:sp>
      <p:sp>
        <p:nvSpPr>
          <p:cNvPr id="3" name="Content Placeholder 2">
            <a:extLst>
              <a:ext uri="{FF2B5EF4-FFF2-40B4-BE49-F238E27FC236}">
                <a16:creationId xmlns:a16="http://schemas.microsoft.com/office/drawing/2014/main" id="{AE7F55CD-4BEC-B960-1753-8E785FD68052}"/>
              </a:ext>
            </a:extLst>
          </p:cNvPr>
          <p:cNvSpPr>
            <a:spLocks noGrp="1"/>
          </p:cNvSpPr>
          <p:nvPr>
            <p:ph idx="1"/>
          </p:nvPr>
        </p:nvSpPr>
        <p:spPr/>
        <p:txBody>
          <a:bodyPr>
            <a:normAutofit fontScale="92500" lnSpcReduction="10000"/>
          </a:bodyPr>
          <a:lstStyle/>
          <a:p>
            <a:r>
              <a:rPr lang="en-US" dirty="0"/>
              <a:t>Unregenerate - </a:t>
            </a:r>
            <a:r>
              <a:rPr lang="en-US" dirty="0">
                <a:solidFill>
                  <a:srgbClr val="FF0000"/>
                </a:solidFill>
              </a:rPr>
              <a:t>End in themselves</a:t>
            </a:r>
          </a:p>
          <a:p>
            <a:pPr lvl="1"/>
            <a:r>
              <a:rPr lang="en-US" dirty="0"/>
              <a:t>Jeremiah 7:22-23 For I did not speak to your fathers, or command them in the day that I brought them out of the land of Egypt, concerning burnt offerings or sacrifices. But this is what I commanded them, saying, Obey My voice, and I will be your God, and you shall be My people. And walk in all the ways that I have commanded you, that it may be well with you.’</a:t>
            </a:r>
          </a:p>
          <a:p>
            <a:r>
              <a:rPr lang="en-US" dirty="0"/>
              <a:t>Believer - </a:t>
            </a:r>
            <a:r>
              <a:rPr lang="en-US" dirty="0">
                <a:solidFill>
                  <a:srgbClr val="FF0000"/>
                </a:solidFill>
              </a:rPr>
              <a:t>Means to stir up faith and love</a:t>
            </a:r>
          </a:p>
          <a:p>
            <a:pPr lvl="1"/>
            <a:r>
              <a:rPr lang="en-US" dirty="0"/>
              <a:t>Hebrews 10:24-25 And let us consider one another in order to stir up love and good works, not forsaking the assembling of ourselves together, as is the manner of some, but exhorting one another, and so much the more as you see the Day approaching.</a:t>
            </a:r>
          </a:p>
        </p:txBody>
      </p:sp>
    </p:spTree>
    <p:extLst>
      <p:ext uri="{BB962C8B-B14F-4D97-AF65-F5344CB8AC3E}">
        <p14:creationId xmlns:p14="http://schemas.microsoft.com/office/powerpoint/2010/main" val="1250111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F342D-43E7-EF53-EA67-7279F93EA73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339E46-ACE5-0FDE-B740-0C75151F0380}"/>
              </a:ext>
            </a:extLst>
          </p:cNvPr>
          <p:cNvSpPr>
            <a:spLocks noGrp="1"/>
          </p:cNvSpPr>
          <p:nvPr>
            <p:ph type="title"/>
          </p:nvPr>
        </p:nvSpPr>
        <p:spPr/>
        <p:txBody>
          <a:bodyPr>
            <a:normAutofit fontScale="90000"/>
          </a:bodyPr>
          <a:lstStyle/>
          <a:p>
            <a:r>
              <a:rPr lang="en-US" dirty="0"/>
              <a:t>Effects of Worship</a:t>
            </a:r>
            <a:br>
              <a:rPr lang="en-US" dirty="0"/>
            </a:br>
            <a:r>
              <a:rPr lang="en-US" dirty="0"/>
              <a:t>- Effect on the Soul</a:t>
            </a:r>
          </a:p>
        </p:txBody>
      </p:sp>
      <p:sp>
        <p:nvSpPr>
          <p:cNvPr id="3" name="Content Placeholder 2">
            <a:extLst>
              <a:ext uri="{FF2B5EF4-FFF2-40B4-BE49-F238E27FC236}">
                <a16:creationId xmlns:a16="http://schemas.microsoft.com/office/drawing/2014/main" id="{333C223D-E961-1D1D-C711-135B9C85C876}"/>
              </a:ext>
            </a:extLst>
          </p:cNvPr>
          <p:cNvSpPr>
            <a:spLocks noGrp="1"/>
          </p:cNvSpPr>
          <p:nvPr>
            <p:ph idx="1"/>
          </p:nvPr>
        </p:nvSpPr>
        <p:spPr/>
        <p:txBody>
          <a:bodyPr>
            <a:normAutofit lnSpcReduction="10000"/>
          </a:bodyPr>
          <a:lstStyle/>
          <a:p>
            <a:r>
              <a:rPr lang="en-US" dirty="0"/>
              <a:t>Unregenerate - </a:t>
            </a:r>
            <a:r>
              <a:rPr lang="en-US" dirty="0">
                <a:solidFill>
                  <a:srgbClr val="FF0000"/>
                </a:solidFill>
              </a:rPr>
              <a:t>Remains unchanged, returns to sin</a:t>
            </a:r>
          </a:p>
          <a:p>
            <a:pPr lvl="1"/>
            <a:r>
              <a:rPr lang="en-US" dirty="0"/>
              <a:t>Isaiah 29:13 Therefore the Lord said: “Inasmuch as these people draw near with their mouths And honor Me with their lips, But have removed their hearts far from Me, And their fear toward Me is taught by the commandment of men,</a:t>
            </a:r>
          </a:p>
          <a:p>
            <a:r>
              <a:rPr lang="en-US" dirty="0"/>
              <a:t>Believer - </a:t>
            </a:r>
            <a:r>
              <a:rPr lang="en-US" dirty="0">
                <a:solidFill>
                  <a:srgbClr val="FF0000"/>
                </a:solidFill>
              </a:rPr>
              <a:t>Strengthened, sanctified, renewed</a:t>
            </a:r>
          </a:p>
          <a:p>
            <a:pPr lvl="1"/>
            <a:r>
              <a:rPr lang="en-US" dirty="0"/>
              <a:t>Isaiah 40:31 But those who wait on the LORD</a:t>
            </a:r>
            <a:br>
              <a:rPr lang="en-US" dirty="0"/>
            </a:br>
            <a:r>
              <a:rPr lang="en-US" dirty="0"/>
              <a:t>Shall renew their strength;</a:t>
            </a:r>
            <a:br>
              <a:rPr lang="en-US" dirty="0"/>
            </a:br>
            <a:r>
              <a:rPr lang="en-US" dirty="0"/>
              <a:t>They shall mount up with wings like eagles,</a:t>
            </a:r>
            <a:br>
              <a:rPr lang="en-US" dirty="0"/>
            </a:br>
            <a:r>
              <a:rPr lang="en-US" dirty="0"/>
              <a:t>They shall run and not be weary,</a:t>
            </a:r>
            <a:br>
              <a:rPr lang="en-US" dirty="0"/>
            </a:br>
            <a:r>
              <a:rPr lang="en-US" dirty="0"/>
              <a:t>They shall walk and not faint.</a:t>
            </a:r>
          </a:p>
        </p:txBody>
      </p:sp>
    </p:spTree>
    <p:extLst>
      <p:ext uri="{BB962C8B-B14F-4D97-AF65-F5344CB8AC3E}">
        <p14:creationId xmlns:p14="http://schemas.microsoft.com/office/powerpoint/2010/main" val="696388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2B3C4-45CB-8964-8FD0-B775699AA8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9070288-DF79-7289-7ADE-D4778C52D5D5}"/>
              </a:ext>
            </a:extLst>
          </p:cNvPr>
          <p:cNvSpPr>
            <a:spLocks noGrp="1"/>
          </p:cNvSpPr>
          <p:nvPr>
            <p:ph type="title"/>
          </p:nvPr>
        </p:nvSpPr>
        <p:spPr/>
        <p:txBody>
          <a:bodyPr>
            <a:normAutofit fontScale="90000"/>
          </a:bodyPr>
          <a:lstStyle/>
          <a:p>
            <a:r>
              <a:rPr lang="en-US" dirty="0"/>
              <a:t>Effects of Worship</a:t>
            </a:r>
            <a:br>
              <a:rPr lang="en-US" dirty="0"/>
            </a:br>
            <a:r>
              <a:rPr lang="en-US" dirty="0"/>
              <a:t>- Lasting Impact</a:t>
            </a:r>
          </a:p>
        </p:txBody>
      </p:sp>
      <p:sp>
        <p:nvSpPr>
          <p:cNvPr id="3" name="Content Placeholder 2">
            <a:extLst>
              <a:ext uri="{FF2B5EF4-FFF2-40B4-BE49-F238E27FC236}">
                <a16:creationId xmlns:a16="http://schemas.microsoft.com/office/drawing/2014/main" id="{193A0DF4-E6F8-C90D-B567-CD6D5A7BA76B}"/>
              </a:ext>
            </a:extLst>
          </p:cNvPr>
          <p:cNvSpPr>
            <a:spLocks noGrp="1"/>
          </p:cNvSpPr>
          <p:nvPr>
            <p:ph idx="1"/>
          </p:nvPr>
        </p:nvSpPr>
        <p:spPr/>
        <p:txBody>
          <a:bodyPr>
            <a:normAutofit fontScale="92500" lnSpcReduction="10000"/>
          </a:bodyPr>
          <a:lstStyle/>
          <a:p>
            <a:r>
              <a:rPr lang="en-US" dirty="0"/>
              <a:t>Unregenerate - </a:t>
            </a:r>
            <a:r>
              <a:rPr lang="en-US" dirty="0">
                <a:solidFill>
                  <a:srgbClr val="FF0000"/>
                </a:solidFill>
              </a:rPr>
              <a:t>Withers when trials come</a:t>
            </a:r>
          </a:p>
          <a:p>
            <a:pPr lvl="1"/>
            <a:r>
              <a:rPr lang="en-US" dirty="0"/>
              <a:t>Mark 4:16-17 These likewise are the ones sown on stony ground who, when they hear the word, immediately receive it with gladness; and they have no root in themselves, and so endure only for a time. Afterward, when tribulation or persecution arises for the word’s sake, immediately they stumble.</a:t>
            </a:r>
          </a:p>
          <a:p>
            <a:r>
              <a:rPr lang="en-US" dirty="0"/>
              <a:t>Believer - </a:t>
            </a:r>
            <a:r>
              <a:rPr lang="en-US" dirty="0">
                <a:solidFill>
                  <a:srgbClr val="FF0000"/>
                </a:solidFill>
              </a:rPr>
              <a:t>Grows stronger through difficulties</a:t>
            </a:r>
          </a:p>
          <a:p>
            <a:pPr lvl="1"/>
            <a:r>
              <a:rPr lang="en-US" dirty="0"/>
              <a:t>Romans 5:3-5 And not only that, but we also glory in tribulations, knowing that tribulation produces perseverance; and perseverance, character; and character, hope. Now hope does not disappoint, because the love of God has been poured out in our hearts by the Holy Spirit who was given to us.</a:t>
            </a:r>
          </a:p>
        </p:txBody>
      </p:sp>
    </p:spTree>
    <p:extLst>
      <p:ext uri="{BB962C8B-B14F-4D97-AF65-F5344CB8AC3E}">
        <p14:creationId xmlns:p14="http://schemas.microsoft.com/office/powerpoint/2010/main" val="654796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51101-7482-BA6C-95FF-1C3D7016A70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424B4B8-5D4F-02A2-8AB3-CC36A6437A37}"/>
              </a:ext>
            </a:extLst>
          </p:cNvPr>
          <p:cNvSpPr>
            <a:spLocks noGrp="1"/>
          </p:cNvSpPr>
          <p:nvPr>
            <p:ph type="title"/>
          </p:nvPr>
        </p:nvSpPr>
        <p:spPr/>
        <p:txBody>
          <a:bodyPr>
            <a:normAutofit fontScale="90000"/>
          </a:bodyPr>
          <a:lstStyle/>
          <a:p>
            <a:r>
              <a:rPr lang="en-US" dirty="0"/>
              <a:t>Effects of Worship</a:t>
            </a:r>
            <a:br>
              <a:rPr lang="en-US" dirty="0"/>
            </a:br>
            <a:r>
              <a:rPr lang="en-US" dirty="0"/>
              <a:t>- Ultimate Satisfaction</a:t>
            </a:r>
          </a:p>
        </p:txBody>
      </p:sp>
      <p:sp>
        <p:nvSpPr>
          <p:cNvPr id="3" name="Content Placeholder 2">
            <a:extLst>
              <a:ext uri="{FF2B5EF4-FFF2-40B4-BE49-F238E27FC236}">
                <a16:creationId xmlns:a16="http://schemas.microsoft.com/office/drawing/2014/main" id="{16956530-85F2-C8D3-94BD-BD8E68ED7D08}"/>
              </a:ext>
            </a:extLst>
          </p:cNvPr>
          <p:cNvSpPr>
            <a:spLocks noGrp="1"/>
          </p:cNvSpPr>
          <p:nvPr>
            <p:ph idx="1"/>
          </p:nvPr>
        </p:nvSpPr>
        <p:spPr/>
        <p:txBody>
          <a:bodyPr>
            <a:normAutofit/>
          </a:bodyPr>
          <a:lstStyle/>
          <a:p>
            <a:r>
              <a:rPr lang="en-US" dirty="0"/>
              <a:t>Unregenerate - </a:t>
            </a:r>
            <a:r>
              <a:rPr lang="en-US" dirty="0">
                <a:solidFill>
                  <a:srgbClr val="FF0000"/>
                </a:solidFill>
              </a:rPr>
              <a:t>In having performed the duty</a:t>
            </a:r>
          </a:p>
          <a:p>
            <a:pPr lvl="1"/>
            <a:r>
              <a:rPr lang="en-US" dirty="0"/>
              <a:t>Matthew 6:5 “And when you pray, you shall not be like the hypocrites. For they love to pray standing in the synagogues and on the corners of the streets, that they may be seen by men. Assuredly, I say to you, they have their reward.</a:t>
            </a:r>
          </a:p>
          <a:p>
            <a:r>
              <a:rPr lang="en-US" dirty="0"/>
              <a:t>Believer - </a:t>
            </a:r>
            <a:r>
              <a:rPr lang="en-US" dirty="0">
                <a:solidFill>
                  <a:srgbClr val="FF0000"/>
                </a:solidFill>
              </a:rPr>
              <a:t>In experiencing God's presence and love</a:t>
            </a:r>
          </a:p>
          <a:p>
            <a:pPr lvl="1"/>
            <a:r>
              <a:rPr lang="en-US" dirty="0"/>
              <a:t>Psalms 16:11 You will show me the path of life;</a:t>
            </a:r>
            <a:br>
              <a:rPr lang="en-US" dirty="0"/>
            </a:br>
            <a:r>
              <a:rPr lang="en-US" dirty="0"/>
              <a:t>In Your presence is fullness of joy;</a:t>
            </a:r>
            <a:br>
              <a:rPr lang="en-US" dirty="0"/>
            </a:br>
            <a:r>
              <a:rPr lang="en-US" dirty="0"/>
              <a:t>At Your right hand are pleasures forevermore.</a:t>
            </a:r>
          </a:p>
        </p:txBody>
      </p:sp>
    </p:spTree>
    <p:extLst>
      <p:ext uri="{BB962C8B-B14F-4D97-AF65-F5344CB8AC3E}">
        <p14:creationId xmlns:p14="http://schemas.microsoft.com/office/powerpoint/2010/main" val="2773324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Reading Assignment</a:t>
            </a:r>
          </a:p>
        </p:txBody>
      </p:sp>
      <p:sp>
        <p:nvSpPr>
          <p:cNvPr id="3" name="Content Placeholder 2"/>
          <p:cNvSpPr>
            <a:spLocks noGrp="1"/>
          </p:cNvSpPr>
          <p:nvPr>
            <p:ph idx="1"/>
          </p:nvPr>
        </p:nvSpPr>
        <p:spPr/>
        <p:txBody>
          <a:bodyPr/>
          <a:lstStyle/>
          <a:p>
            <a:r>
              <a:rPr dirty="0"/>
              <a:t>📖 Read Chapters </a:t>
            </a:r>
            <a:r>
              <a:rPr lang="en-US" dirty="0"/>
              <a:t>14-15 </a:t>
            </a:r>
            <a:r>
              <a:rPr dirty="0"/>
              <a:t>of Spiritual-Mindedness by John Owen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85CB3-5BEF-A9FB-31E9-5CA0A8807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F67BD-4E7E-6825-569E-E7855FD10A13}"/>
              </a:ext>
            </a:extLst>
          </p:cNvPr>
          <p:cNvSpPr>
            <a:spLocks noGrp="1"/>
          </p:cNvSpPr>
          <p:nvPr>
            <p:ph type="title"/>
          </p:nvPr>
        </p:nvSpPr>
        <p:spPr/>
        <p:txBody>
          <a:bodyPr/>
          <a:lstStyle/>
          <a:p>
            <a:r>
              <a:rPr lang="en-US" dirty="0"/>
              <a:t>Lesson 2 Memory Verse</a:t>
            </a:r>
          </a:p>
        </p:txBody>
      </p:sp>
      <p:sp>
        <p:nvSpPr>
          <p:cNvPr id="3" name="Content Placeholder 2">
            <a:extLst>
              <a:ext uri="{FF2B5EF4-FFF2-40B4-BE49-F238E27FC236}">
                <a16:creationId xmlns:a16="http://schemas.microsoft.com/office/drawing/2014/main" id="{D049391A-EC8F-5CA4-8A83-9DF037C66870}"/>
              </a:ext>
            </a:extLst>
          </p:cNvPr>
          <p:cNvSpPr>
            <a:spLocks noGrp="1"/>
          </p:cNvSpPr>
          <p:nvPr>
            <p:ph idx="1"/>
          </p:nvPr>
        </p:nvSpPr>
        <p:spPr/>
        <p:txBody>
          <a:bodyPr>
            <a:normAutofit fontScale="92500" lnSpcReduction="10000"/>
          </a:bodyPr>
          <a:lstStyle/>
          <a:p>
            <a:pPr marL="0" indent="0">
              <a:buNone/>
            </a:pPr>
            <a:r>
              <a:rPr lang="en-US" sz="4000" dirty="0">
                <a:solidFill>
                  <a:srgbClr val="FF0000"/>
                </a:solidFill>
              </a:rPr>
              <a:t>What Spiritual-Mindedness Is and How It Shows Itself</a:t>
            </a:r>
          </a:p>
          <a:p>
            <a:pPr marL="0" indent="0">
              <a:buNone/>
            </a:pPr>
            <a:endParaRPr lang="en-US" sz="4000" dirty="0">
              <a:solidFill>
                <a:srgbClr val="FF0000"/>
              </a:solidFill>
            </a:endParaRPr>
          </a:p>
          <a:p>
            <a:pPr marL="0" indent="0">
              <a:buNone/>
            </a:pPr>
            <a:r>
              <a:rPr lang="en-US" sz="4000" dirty="0"/>
              <a:t>Colossians 3:1 </a:t>
            </a:r>
            <a:br>
              <a:rPr lang="en-US" sz="4000" dirty="0"/>
            </a:br>
            <a:br>
              <a:rPr lang="en-US" sz="4000" dirty="0"/>
            </a:br>
            <a:r>
              <a:rPr lang="en-US" sz="4000" dirty="0"/>
              <a:t>“If then you were raised with Christ, seek those things which are above, where Christ is, sitting at the right hand of God. “</a:t>
            </a:r>
          </a:p>
          <a:p>
            <a:endParaRPr lang="en-US" sz="4000" dirty="0"/>
          </a:p>
        </p:txBody>
      </p:sp>
    </p:spTree>
    <p:extLst>
      <p:ext uri="{BB962C8B-B14F-4D97-AF65-F5344CB8AC3E}">
        <p14:creationId xmlns:p14="http://schemas.microsoft.com/office/powerpoint/2010/main" val="3922656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7B95B-4511-9864-A739-0CC6048D0F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679952-722F-6881-85D5-E111790EDA3F}"/>
              </a:ext>
            </a:extLst>
          </p:cNvPr>
          <p:cNvSpPr>
            <a:spLocks noGrp="1"/>
          </p:cNvSpPr>
          <p:nvPr>
            <p:ph type="title"/>
          </p:nvPr>
        </p:nvSpPr>
        <p:spPr/>
        <p:txBody>
          <a:bodyPr/>
          <a:lstStyle/>
          <a:p>
            <a:r>
              <a:rPr lang="en-US" dirty="0"/>
              <a:t>Lesson 10 </a:t>
            </a:r>
            <a:r>
              <a:rPr dirty="0"/>
              <a:t>Memory Verse</a:t>
            </a:r>
          </a:p>
        </p:txBody>
      </p:sp>
      <p:sp>
        <p:nvSpPr>
          <p:cNvPr id="3" name="Content Placeholder 2">
            <a:extLst>
              <a:ext uri="{FF2B5EF4-FFF2-40B4-BE49-F238E27FC236}">
                <a16:creationId xmlns:a16="http://schemas.microsoft.com/office/drawing/2014/main" id="{9A8CDA7C-A4F0-1616-1F50-75F8847D8998}"/>
              </a:ext>
            </a:extLst>
          </p:cNvPr>
          <p:cNvSpPr>
            <a:spLocks noGrp="1"/>
          </p:cNvSpPr>
          <p:nvPr>
            <p:ph idx="1"/>
          </p:nvPr>
        </p:nvSpPr>
        <p:spPr/>
        <p:txBody>
          <a:bodyPr>
            <a:normAutofit/>
          </a:bodyPr>
          <a:lstStyle/>
          <a:p>
            <a:pPr marL="0" indent="0">
              <a:buNone/>
            </a:pPr>
            <a:r>
              <a:rPr lang="en-US" sz="3600" dirty="0">
                <a:solidFill>
                  <a:srgbClr val="FF0000"/>
                </a:solidFill>
              </a:rPr>
              <a:t>Responses to Worship: Unregenerate vs Believer</a:t>
            </a:r>
          </a:p>
          <a:p>
            <a:pPr marL="0" indent="0">
              <a:buNone/>
            </a:pPr>
            <a:endParaRPr lang="en-US" sz="3600" dirty="0">
              <a:solidFill>
                <a:srgbClr val="FF0000"/>
              </a:solidFill>
            </a:endParaRPr>
          </a:p>
          <a:p>
            <a:pPr marL="0" indent="0">
              <a:buNone/>
            </a:pPr>
            <a:r>
              <a:rPr lang="en-US" sz="3600" dirty="0"/>
              <a:t>Psalm 27:4</a:t>
            </a:r>
          </a:p>
          <a:p>
            <a:pPr marL="0" indent="0">
              <a:buNone/>
            </a:pPr>
            <a:r>
              <a:rPr lang="en-US" sz="3600" dirty="0"/>
              <a:t>“One thing I have desired of the Lord, that will I seek: That I may dwell in the house of the Lord all the days of my life, to behold the beauty of the Lord, and to inquire in His temple.”</a:t>
            </a:r>
          </a:p>
        </p:txBody>
      </p:sp>
    </p:spTree>
    <p:extLst>
      <p:ext uri="{BB962C8B-B14F-4D97-AF65-F5344CB8AC3E}">
        <p14:creationId xmlns:p14="http://schemas.microsoft.com/office/powerpoint/2010/main" val="2747918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E3903-291E-981C-6D51-201FEE926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0A443-84FF-CEEF-A3FC-9351AFEAFAD2}"/>
              </a:ext>
            </a:extLst>
          </p:cNvPr>
          <p:cNvSpPr>
            <a:spLocks noGrp="1"/>
          </p:cNvSpPr>
          <p:nvPr>
            <p:ph type="title"/>
          </p:nvPr>
        </p:nvSpPr>
        <p:spPr/>
        <p:txBody>
          <a:bodyPr/>
          <a:lstStyle/>
          <a:p>
            <a:r>
              <a:rPr lang="en-US" dirty="0"/>
              <a:t>Lesson 3 Memory Verse</a:t>
            </a:r>
          </a:p>
        </p:txBody>
      </p:sp>
      <p:sp>
        <p:nvSpPr>
          <p:cNvPr id="3" name="Content Placeholder 2">
            <a:extLst>
              <a:ext uri="{FF2B5EF4-FFF2-40B4-BE49-F238E27FC236}">
                <a16:creationId xmlns:a16="http://schemas.microsoft.com/office/drawing/2014/main" id="{13D77CB6-CFD1-764D-2BFC-00EF7C8B05C8}"/>
              </a:ext>
            </a:extLst>
          </p:cNvPr>
          <p:cNvSpPr>
            <a:spLocks noGrp="1"/>
          </p:cNvSpPr>
          <p:nvPr>
            <p:ph idx="1"/>
          </p:nvPr>
        </p:nvSpPr>
        <p:spPr/>
        <p:txBody>
          <a:bodyPr>
            <a:normAutofit fontScale="92500" lnSpcReduction="20000"/>
          </a:bodyPr>
          <a:lstStyle/>
          <a:p>
            <a:pPr marL="0" indent="0">
              <a:buNone/>
            </a:pPr>
            <a:r>
              <a:rPr lang="en-US" sz="4000" dirty="0">
                <a:solidFill>
                  <a:srgbClr val="FF0000"/>
                </a:solidFill>
              </a:rPr>
              <a:t>True and False Signs of Spiritual-Mindedness</a:t>
            </a:r>
          </a:p>
          <a:p>
            <a:pPr marL="0" indent="0">
              <a:buNone/>
            </a:pPr>
            <a:endParaRPr lang="en-US" sz="4000" dirty="0"/>
          </a:p>
          <a:p>
            <a:pPr marL="0" indent="0">
              <a:buNone/>
            </a:pPr>
            <a:r>
              <a:rPr lang="en-US" sz="4000" dirty="0"/>
              <a:t>2 Corinthians 13:5</a:t>
            </a:r>
          </a:p>
          <a:p>
            <a:pPr marL="0" indent="0">
              <a:buNone/>
            </a:pPr>
            <a:endParaRPr lang="en-US" sz="4000" dirty="0"/>
          </a:p>
          <a:p>
            <a:pPr marL="0" indent="0">
              <a:buNone/>
            </a:pPr>
            <a:r>
              <a:rPr lang="en-US" sz="4000" dirty="0"/>
              <a:t>“Examine yourselves as to whether you are in the </a:t>
            </a:r>
            <a:r>
              <a:rPr lang="en-US" sz="4300" dirty="0"/>
              <a:t>faith</a:t>
            </a:r>
            <a:r>
              <a:rPr lang="en-US" sz="4000" dirty="0"/>
              <a:t>. Test yourselves. Do you not know yourselves, that Jesus Christ is in you?—unless indeed you are disqualified.’”</a:t>
            </a:r>
          </a:p>
        </p:txBody>
      </p:sp>
    </p:spTree>
    <p:extLst>
      <p:ext uri="{BB962C8B-B14F-4D97-AF65-F5344CB8AC3E}">
        <p14:creationId xmlns:p14="http://schemas.microsoft.com/office/powerpoint/2010/main" val="47538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9FB4F-8FC3-6127-2A4E-9B20BC237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76348-FE74-50A4-1749-D84EEE527277}"/>
              </a:ext>
            </a:extLst>
          </p:cNvPr>
          <p:cNvSpPr>
            <a:spLocks noGrp="1"/>
          </p:cNvSpPr>
          <p:nvPr>
            <p:ph type="title"/>
          </p:nvPr>
        </p:nvSpPr>
        <p:spPr/>
        <p:txBody>
          <a:bodyPr/>
          <a:lstStyle/>
          <a:p>
            <a:r>
              <a:rPr lang="en-US"/>
              <a:t>Lesson 4 Memory Verse</a:t>
            </a:r>
            <a:endParaRPr lang="en-US" dirty="0"/>
          </a:p>
        </p:txBody>
      </p:sp>
      <p:sp>
        <p:nvSpPr>
          <p:cNvPr id="3" name="Content Placeholder 2">
            <a:extLst>
              <a:ext uri="{FF2B5EF4-FFF2-40B4-BE49-F238E27FC236}">
                <a16:creationId xmlns:a16="http://schemas.microsoft.com/office/drawing/2014/main" id="{EF845576-2584-71AD-F69B-80933DC67100}"/>
              </a:ext>
            </a:extLst>
          </p:cNvPr>
          <p:cNvSpPr>
            <a:spLocks noGrp="1"/>
          </p:cNvSpPr>
          <p:nvPr>
            <p:ph idx="1"/>
          </p:nvPr>
        </p:nvSpPr>
        <p:spPr/>
        <p:txBody>
          <a:bodyPr>
            <a:noAutofit/>
          </a:bodyPr>
          <a:lstStyle/>
          <a:p>
            <a:pPr marL="0" indent="0">
              <a:buNone/>
            </a:pPr>
            <a:r>
              <a:rPr lang="en-US" sz="3200" dirty="0">
                <a:solidFill>
                  <a:srgbClr val="FF0000"/>
                </a:solidFill>
              </a:rPr>
              <a:t>The Objects of Spiritual Thoughts</a:t>
            </a:r>
          </a:p>
          <a:p>
            <a:pPr marL="0" indent="0">
              <a:buNone/>
            </a:pPr>
            <a:endParaRPr lang="en-US" sz="1600" dirty="0"/>
          </a:p>
          <a:p>
            <a:pPr marL="0" indent="0">
              <a:buNone/>
            </a:pPr>
            <a:r>
              <a:rPr lang="en-US" sz="3200" dirty="0"/>
              <a:t>Philippians 4:8</a:t>
            </a:r>
          </a:p>
          <a:p>
            <a:pPr marL="0" indent="0">
              <a:buNone/>
            </a:pPr>
            <a:endParaRPr lang="en-US" sz="1600" dirty="0"/>
          </a:p>
          <a:p>
            <a:pPr marL="0" indent="0">
              <a:buNone/>
            </a:pPr>
            <a:r>
              <a:rPr lang="en-US" sz="3200" dirty="0"/>
              <a:t>"Finally, brethren, whatever things are true, whatever things are noble, whatever things are just, whatever things are pure, whatever things are lovely, whatever things are of good report, if there is any virtue and if there is anything praiseworthy—meditate on these things."</a:t>
            </a:r>
          </a:p>
        </p:txBody>
      </p:sp>
    </p:spTree>
    <p:extLst>
      <p:ext uri="{BB962C8B-B14F-4D97-AF65-F5344CB8AC3E}">
        <p14:creationId xmlns:p14="http://schemas.microsoft.com/office/powerpoint/2010/main" val="262519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5 Memory</a:t>
            </a:r>
            <a:r>
              <a:rPr dirty="0"/>
              <a:t> Verse</a:t>
            </a:r>
          </a:p>
        </p:txBody>
      </p:sp>
      <p:sp>
        <p:nvSpPr>
          <p:cNvPr id="3" name="Content Placeholder 2"/>
          <p:cNvSpPr>
            <a:spLocks noGrp="1"/>
          </p:cNvSpPr>
          <p:nvPr>
            <p:ph idx="1"/>
          </p:nvPr>
        </p:nvSpPr>
        <p:spPr/>
        <p:txBody>
          <a:bodyPr>
            <a:normAutofit/>
          </a:bodyPr>
          <a:lstStyle/>
          <a:p>
            <a:pPr marL="0" indent="0">
              <a:buNone/>
            </a:pPr>
            <a:r>
              <a:rPr lang="en-US" sz="3600" dirty="0">
                <a:solidFill>
                  <a:srgbClr val="FF0000"/>
                </a:solidFill>
              </a:rPr>
              <a:t>How to Meditate on Heavenly Things</a:t>
            </a:r>
          </a:p>
          <a:p>
            <a:endParaRPr lang="en-US" sz="3200" dirty="0"/>
          </a:p>
          <a:p>
            <a:pPr marL="0" indent="0">
              <a:buNone/>
            </a:pPr>
            <a:r>
              <a:rPr lang="en-US" sz="3200" dirty="0"/>
              <a:t>Joshua 1:8</a:t>
            </a:r>
          </a:p>
          <a:p>
            <a:pPr marL="0" indent="0">
              <a:buNone/>
            </a:pPr>
            <a:r>
              <a:rPr sz="3200" dirty="0"/>
              <a:t>"This Book of the Law shall not depart from your mouth, but you shall meditate in it day and night, that you may observe to do according to all that is written in it. For then you will make your way prosperous, and then you will have good success."</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6 Memory Verse</a:t>
            </a:r>
            <a:endParaRPr dirty="0"/>
          </a:p>
        </p:txBody>
      </p:sp>
      <p:sp>
        <p:nvSpPr>
          <p:cNvPr id="3" name="Content Placeholder 2"/>
          <p:cNvSpPr>
            <a:spLocks noGrp="1"/>
          </p:cNvSpPr>
          <p:nvPr>
            <p:ph idx="1"/>
          </p:nvPr>
        </p:nvSpPr>
        <p:spPr/>
        <p:txBody>
          <a:bodyPr>
            <a:normAutofit/>
          </a:bodyPr>
          <a:lstStyle/>
          <a:p>
            <a:pPr marL="0" indent="0">
              <a:buNone/>
            </a:pPr>
            <a:r>
              <a:rPr lang="en-US" sz="4000" dirty="0">
                <a:solidFill>
                  <a:srgbClr val="FF0000"/>
                </a:solidFill>
              </a:rPr>
              <a:t>Spiritual Thoughts of God &amp; Christ</a:t>
            </a:r>
          </a:p>
          <a:p>
            <a:pPr marL="0" indent="0">
              <a:buNone/>
            </a:pPr>
            <a:endParaRPr lang="en-US" sz="4000" dirty="0">
              <a:solidFill>
                <a:srgbClr val="FF0000"/>
              </a:solidFill>
            </a:endParaRPr>
          </a:p>
          <a:p>
            <a:pPr marL="0" indent="0">
              <a:buNone/>
            </a:pPr>
            <a:r>
              <a:rPr lang="en-US" sz="4000" dirty="0"/>
              <a:t>Isaiah 26:3 </a:t>
            </a:r>
          </a:p>
          <a:p>
            <a:pPr marL="0" indent="0">
              <a:buNone/>
            </a:pPr>
            <a:r>
              <a:rPr lang="en-US" sz="4000" dirty="0"/>
              <a:t>You will keep him in perfect peace,</a:t>
            </a:r>
            <a:br>
              <a:rPr lang="en-US" sz="4000" dirty="0"/>
            </a:br>
            <a:r>
              <a:rPr lang="en-US" sz="4000" dirty="0"/>
              <a:t>Whose mind is stayed on You,</a:t>
            </a:r>
            <a:br>
              <a:rPr lang="en-US" sz="4000" dirty="0"/>
            </a:br>
            <a:r>
              <a:rPr lang="en-US" sz="4000" dirty="0"/>
              <a:t>Because he trusts in You.</a:t>
            </a:r>
            <a:endParaRPr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16DAB-07DF-607A-B87E-EA54B78B3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CF21D9-0CCD-1F84-293B-69A5A429BEFD}"/>
              </a:ext>
            </a:extLst>
          </p:cNvPr>
          <p:cNvSpPr>
            <a:spLocks noGrp="1"/>
          </p:cNvSpPr>
          <p:nvPr>
            <p:ph type="title"/>
          </p:nvPr>
        </p:nvSpPr>
        <p:spPr/>
        <p:txBody>
          <a:bodyPr/>
          <a:lstStyle/>
          <a:p>
            <a:r>
              <a:rPr lang="en-US" dirty="0"/>
              <a:t>Lesson 7 Memory Verse</a:t>
            </a:r>
            <a:endParaRPr dirty="0"/>
          </a:p>
        </p:txBody>
      </p:sp>
      <p:sp>
        <p:nvSpPr>
          <p:cNvPr id="3" name="Content Placeholder 2">
            <a:extLst>
              <a:ext uri="{FF2B5EF4-FFF2-40B4-BE49-F238E27FC236}">
                <a16:creationId xmlns:a16="http://schemas.microsoft.com/office/drawing/2014/main" id="{91A263A4-863F-E919-AE19-53B5D82DCEB5}"/>
              </a:ext>
            </a:extLst>
          </p:cNvPr>
          <p:cNvSpPr>
            <a:spLocks noGrp="1"/>
          </p:cNvSpPr>
          <p:nvPr>
            <p:ph idx="1"/>
          </p:nvPr>
        </p:nvSpPr>
        <p:spPr/>
        <p:txBody>
          <a:bodyPr>
            <a:normAutofit/>
          </a:bodyPr>
          <a:lstStyle/>
          <a:p>
            <a:pPr marL="0" indent="0">
              <a:buNone/>
            </a:pPr>
            <a:r>
              <a:rPr lang="en-US" sz="3600" dirty="0">
                <a:solidFill>
                  <a:srgbClr val="FF0000"/>
                </a:solidFill>
              </a:rPr>
              <a:t>Helps for Meditating on God</a:t>
            </a:r>
          </a:p>
          <a:p>
            <a:pPr marL="0" indent="0">
              <a:buNone/>
            </a:pPr>
            <a:endParaRPr lang="en-US" sz="3600" dirty="0">
              <a:solidFill>
                <a:srgbClr val="FF0000"/>
              </a:solidFill>
            </a:endParaRPr>
          </a:p>
          <a:p>
            <a:pPr marL="0" indent="0">
              <a:buNone/>
            </a:pPr>
            <a:r>
              <a:rPr lang="en-US" sz="3600" dirty="0"/>
              <a:t>Psalms 19:14 </a:t>
            </a:r>
          </a:p>
          <a:p>
            <a:pPr marL="0" indent="0">
              <a:buNone/>
            </a:pPr>
            <a:r>
              <a:rPr lang="en-US" sz="3600" dirty="0"/>
              <a:t>Let the words of my mouth and the meditation of my heart Be acceptable in Your sight,</a:t>
            </a:r>
            <a:br>
              <a:rPr lang="en-US" sz="3600" dirty="0"/>
            </a:br>
            <a:r>
              <a:rPr lang="en-US" sz="3600" dirty="0"/>
              <a:t>O LORD, my strength and my Redeemer.</a:t>
            </a:r>
            <a:endParaRPr lang="en-US" sz="3600" dirty="0">
              <a:solidFill>
                <a:srgbClr val="FF0000"/>
              </a:solidFill>
            </a:endParaRPr>
          </a:p>
        </p:txBody>
      </p:sp>
    </p:spTree>
    <p:extLst>
      <p:ext uri="{BB962C8B-B14F-4D97-AF65-F5344CB8AC3E}">
        <p14:creationId xmlns:p14="http://schemas.microsoft.com/office/powerpoint/2010/main" val="349716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F30A2-4E56-B9DF-FF40-4321B0E538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54FFD-39E7-219C-851F-54295249B303}"/>
              </a:ext>
            </a:extLst>
          </p:cNvPr>
          <p:cNvSpPr>
            <a:spLocks noGrp="1"/>
          </p:cNvSpPr>
          <p:nvPr>
            <p:ph type="title"/>
          </p:nvPr>
        </p:nvSpPr>
        <p:spPr/>
        <p:txBody>
          <a:bodyPr/>
          <a:lstStyle/>
          <a:p>
            <a:r>
              <a:rPr lang="en-US" dirty="0"/>
              <a:t>Lesson 8 Memory Verse</a:t>
            </a:r>
            <a:endParaRPr dirty="0"/>
          </a:p>
        </p:txBody>
      </p:sp>
      <p:sp>
        <p:nvSpPr>
          <p:cNvPr id="3" name="Content Placeholder 2">
            <a:extLst>
              <a:ext uri="{FF2B5EF4-FFF2-40B4-BE49-F238E27FC236}">
                <a16:creationId xmlns:a16="http://schemas.microsoft.com/office/drawing/2014/main" id="{9B42A8B7-6E02-3070-E633-722FAEBC8878}"/>
              </a:ext>
            </a:extLst>
          </p:cNvPr>
          <p:cNvSpPr>
            <a:spLocks noGrp="1"/>
          </p:cNvSpPr>
          <p:nvPr>
            <p:ph idx="1"/>
          </p:nvPr>
        </p:nvSpPr>
        <p:spPr/>
        <p:txBody>
          <a:bodyPr>
            <a:normAutofit/>
          </a:bodyPr>
          <a:lstStyle/>
          <a:p>
            <a:pPr marL="0" indent="0">
              <a:buNone/>
            </a:pPr>
            <a:r>
              <a:rPr lang="en-US" sz="3600" dirty="0">
                <a:solidFill>
                  <a:srgbClr val="FF0000"/>
                </a:solidFill>
              </a:rPr>
              <a:t>How God Calls Our Hearts from the World</a:t>
            </a:r>
          </a:p>
          <a:p>
            <a:pPr marL="0" indent="0">
              <a:buNone/>
            </a:pPr>
            <a:endParaRPr lang="en-US" sz="3600" dirty="0">
              <a:solidFill>
                <a:srgbClr val="FF0000"/>
              </a:solidFill>
            </a:endParaRPr>
          </a:p>
          <a:p>
            <a:pPr marL="0" indent="0">
              <a:buNone/>
            </a:pPr>
            <a:r>
              <a:rPr lang="en-US" sz="3600" dirty="0"/>
              <a:t>1 John 2:15</a:t>
            </a:r>
          </a:p>
          <a:p>
            <a:pPr marL="0" indent="0">
              <a:buNone/>
            </a:pPr>
            <a:endParaRPr lang="en-US" sz="3600" dirty="0"/>
          </a:p>
          <a:p>
            <a:pPr marL="0" indent="0">
              <a:buNone/>
            </a:pPr>
            <a:r>
              <a:rPr lang="en-US" sz="3600" i="1" dirty="0"/>
              <a:t>Do not love the world or the things in the world.  If anyone loves the world, the love of the Father is not in him.</a:t>
            </a:r>
          </a:p>
        </p:txBody>
      </p:sp>
    </p:spTree>
    <p:extLst>
      <p:ext uri="{BB962C8B-B14F-4D97-AF65-F5344CB8AC3E}">
        <p14:creationId xmlns:p14="http://schemas.microsoft.com/office/powerpoint/2010/main" val="1285675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20072</TotalTime>
  <Words>2328</Words>
  <Application>Microsoft Office PowerPoint</Application>
  <PresentationFormat>Widescreen</PresentationFormat>
  <Paragraphs>211</Paragraphs>
  <Slides>30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Aptos</vt:lpstr>
      <vt:lpstr>Aptos Display</vt:lpstr>
      <vt:lpstr>Arial</vt:lpstr>
      <vt:lpstr>Office Theme</vt:lpstr>
      <vt:lpstr>Responses to Worship: Unregenerate vs Believer</vt:lpstr>
      <vt:lpstr>Lesson 1 Memory Verse</vt:lpstr>
      <vt:lpstr>Lesson 2 Memory Verse</vt:lpstr>
      <vt:lpstr>Lesson 3 Memory Verse</vt:lpstr>
      <vt:lpstr>Lesson 4 Memory Verse</vt:lpstr>
      <vt:lpstr>Lesson 5 Memory Verse</vt:lpstr>
      <vt:lpstr>Lesson 6 Memory Verse</vt:lpstr>
      <vt:lpstr>Lesson 7 Memory Verse</vt:lpstr>
      <vt:lpstr>Lesson 8 Memory Verse</vt:lpstr>
      <vt:lpstr>Lesson 9 Memory Verse</vt:lpstr>
      <vt:lpstr>Lesson 10 Memory Verse</vt:lpstr>
      <vt:lpstr>Summary of Chapters 14–15</vt:lpstr>
      <vt:lpstr>Key Themes</vt:lpstr>
      <vt:lpstr>What Draws Us to Worship</vt:lpstr>
      <vt:lpstr>What Draws Us to Worship - Source of Delight</vt:lpstr>
      <vt:lpstr>What Draws Us to Worship - What they see</vt:lpstr>
      <vt:lpstr>What Draws Us to Worship - Purpose</vt:lpstr>
      <vt:lpstr>What Draws Us to Worship - Trust</vt:lpstr>
      <vt:lpstr>Their Heart Condition</vt:lpstr>
      <vt:lpstr>Their Heart Condition - Heart State</vt:lpstr>
      <vt:lpstr>Their Heart Condition - Response to the Word</vt:lpstr>
      <vt:lpstr>Their Heart Condition - Experience</vt:lpstr>
      <vt:lpstr>Their Heart Condition - Duration</vt:lpstr>
      <vt:lpstr>Effects of Worship</vt:lpstr>
      <vt:lpstr>Effects of Worship - View of Ordinances</vt:lpstr>
      <vt:lpstr>Effects of Worship - Effect on the Soul</vt:lpstr>
      <vt:lpstr>Effects of Worship - Lasting Impact</vt:lpstr>
      <vt:lpstr>Effects of Worship - Ultimate Satisfaction</vt:lpstr>
      <vt:lpstr>Reading Assignment</vt:lpstr>
      <vt:lpstr>Lesson 10 Memory Verse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Gregory</dc:creator>
  <cp:lastModifiedBy>Rob Gregory</cp:lastModifiedBy>
  <cp:revision>11</cp:revision>
  <dcterms:created xsi:type="dcterms:W3CDTF">2025-01-30T19:27:50Z</dcterms:created>
  <dcterms:modified xsi:type="dcterms:W3CDTF">2025-05-10T21:55:42Z</dcterms:modified>
</cp:coreProperties>
</file>