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83D5"/>
    <a:srgbClr val="1F82D8"/>
    <a:srgbClr val="2881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B44363-AF97-4873-A49A-7B0947399D9C}" v="1" dt="2025-01-12T02:17:13.1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68644" autoAdjust="0"/>
  </p:normalViewPr>
  <p:slideViewPr>
    <p:cSldViewPr snapToGrid="0">
      <p:cViewPr varScale="1">
        <p:scale>
          <a:sx n="72" d="100"/>
          <a:sy n="72" d="100"/>
        </p:scale>
        <p:origin x="354" y="6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 Gregory" userId="a7bfa114233000dd" providerId="LiveId" clId="{94B44363-AF97-4873-A49A-7B0947399D9C}"/>
    <pc:docChg chg="undo redo custSel delSld modSld">
      <pc:chgData name="Rob Gregory" userId="a7bfa114233000dd" providerId="LiveId" clId="{94B44363-AF97-4873-A49A-7B0947399D9C}" dt="2025-01-12T02:17:58.321" v="489" actId="2696"/>
      <pc:docMkLst>
        <pc:docMk/>
      </pc:docMkLst>
      <pc:sldChg chg="modSp mod">
        <pc:chgData name="Rob Gregory" userId="a7bfa114233000dd" providerId="LiveId" clId="{94B44363-AF97-4873-A49A-7B0947399D9C}" dt="2025-01-12T02:11:29.968" v="187" actId="20577"/>
        <pc:sldMkLst>
          <pc:docMk/>
          <pc:sldMk cId="0" sldId="261"/>
        </pc:sldMkLst>
        <pc:spChg chg="mod">
          <ac:chgData name="Rob Gregory" userId="a7bfa114233000dd" providerId="LiveId" clId="{94B44363-AF97-4873-A49A-7B0947399D9C}" dt="2025-01-12T02:11:29.968" v="187" actId="20577"/>
          <ac:spMkLst>
            <pc:docMk/>
            <pc:sldMk cId="0" sldId="261"/>
            <ac:spMk id="3" creationId="{00000000-0000-0000-0000-000000000000}"/>
          </ac:spMkLst>
        </pc:spChg>
      </pc:sldChg>
      <pc:sldChg chg="modSp mod">
        <pc:chgData name="Rob Gregory" userId="a7bfa114233000dd" providerId="LiveId" clId="{94B44363-AF97-4873-A49A-7B0947399D9C}" dt="2025-01-12T02:15:45.987" v="413" actId="20577"/>
        <pc:sldMkLst>
          <pc:docMk/>
          <pc:sldMk cId="0" sldId="262"/>
        </pc:sldMkLst>
        <pc:spChg chg="mod">
          <ac:chgData name="Rob Gregory" userId="a7bfa114233000dd" providerId="LiveId" clId="{94B44363-AF97-4873-A49A-7B0947399D9C}" dt="2025-01-12T02:15:45.987" v="413" actId="20577"/>
          <ac:spMkLst>
            <pc:docMk/>
            <pc:sldMk cId="0" sldId="262"/>
            <ac:spMk id="3" creationId="{00000000-0000-0000-0000-000000000000}"/>
          </ac:spMkLst>
        </pc:spChg>
      </pc:sldChg>
      <pc:sldChg chg="modSp mod">
        <pc:chgData name="Rob Gregory" userId="a7bfa114233000dd" providerId="LiveId" clId="{94B44363-AF97-4873-A49A-7B0947399D9C}" dt="2025-01-12T02:17:47.666" v="488" actId="20577"/>
        <pc:sldMkLst>
          <pc:docMk/>
          <pc:sldMk cId="0" sldId="263"/>
        </pc:sldMkLst>
        <pc:spChg chg="mod">
          <ac:chgData name="Rob Gregory" userId="a7bfa114233000dd" providerId="LiveId" clId="{94B44363-AF97-4873-A49A-7B0947399D9C}" dt="2025-01-12T02:17:47.666" v="488" actId="20577"/>
          <ac:spMkLst>
            <pc:docMk/>
            <pc:sldMk cId="0" sldId="263"/>
            <ac:spMk id="3" creationId="{00000000-0000-0000-0000-000000000000}"/>
          </ac:spMkLst>
        </pc:spChg>
      </pc:sldChg>
      <pc:sldChg chg="del">
        <pc:chgData name="Rob Gregory" userId="a7bfa114233000dd" providerId="LiveId" clId="{94B44363-AF97-4873-A49A-7B0947399D9C}" dt="2025-01-12T02:17:58.321" v="489" actId="2696"/>
        <pc:sldMkLst>
          <pc:docMk/>
          <pc:sldMk cId="0" sldId="2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2FA493-FF98-44DB-9766-62852543AB19}"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E8D3A1-E304-435B-8340-5B6EA1DB64F4}" type="slidenum">
              <a:rPr lang="en-US" smtClean="0"/>
              <a:t>‹#›</a:t>
            </a:fld>
            <a:endParaRPr lang="en-US"/>
          </a:p>
        </p:txBody>
      </p:sp>
    </p:spTree>
    <p:extLst>
      <p:ext uri="{BB962C8B-B14F-4D97-AF65-F5344CB8AC3E}">
        <p14:creationId xmlns:p14="http://schemas.microsoft.com/office/powerpoint/2010/main" val="1737153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causes you to be conformed to this world?</a:t>
            </a:r>
          </a:p>
          <a:p>
            <a:r>
              <a:rPr lang="en-US" dirty="0"/>
              <a:t>	Love of people &amp; reputation</a:t>
            </a:r>
          </a:p>
          <a:p>
            <a:r>
              <a:rPr lang="en-US" dirty="0"/>
              <a:t>	Listening / watching </a:t>
            </a:r>
          </a:p>
          <a:p>
            <a:endParaRPr lang="en-US" dirty="0"/>
          </a:p>
          <a:p>
            <a:r>
              <a:rPr lang="en-US" dirty="0"/>
              <a:t>What causes us to be transformed?</a:t>
            </a:r>
          </a:p>
          <a:p>
            <a:r>
              <a:rPr lang="en-US" dirty="0"/>
              <a:t>	Love of God</a:t>
            </a:r>
          </a:p>
          <a:p>
            <a:r>
              <a:rPr lang="en-US" dirty="0"/>
              <a:t>	Listening to the Spirit &amp; Word</a:t>
            </a:r>
          </a:p>
          <a:p>
            <a:endParaRPr lang="en-US" dirty="0"/>
          </a:p>
          <a:p>
            <a:r>
              <a:rPr lang="en-US" dirty="0"/>
              <a:t>Where is salt applied?  </a:t>
            </a:r>
          </a:p>
          <a:p>
            <a:r>
              <a:rPr lang="en-US" dirty="0"/>
              <a:t>	In the world.  On flesh and dirt.</a:t>
            </a:r>
          </a:p>
          <a:p>
            <a:endParaRPr lang="en-US" dirty="0"/>
          </a:p>
        </p:txBody>
      </p:sp>
      <p:sp>
        <p:nvSpPr>
          <p:cNvPr id="4" name="Slide Number Placeholder 3"/>
          <p:cNvSpPr>
            <a:spLocks noGrp="1"/>
          </p:cNvSpPr>
          <p:nvPr>
            <p:ph type="sldNum" sz="quarter" idx="5"/>
          </p:nvPr>
        </p:nvSpPr>
        <p:spPr/>
        <p:txBody>
          <a:bodyPr/>
          <a:lstStyle/>
          <a:p>
            <a:fld id="{71E8D3A1-E304-435B-8340-5B6EA1DB64F4}" type="slidenum">
              <a:rPr lang="en-US" smtClean="0"/>
              <a:t>3</a:t>
            </a:fld>
            <a:endParaRPr lang="en-US"/>
          </a:p>
        </p:txBody>
      </p:sp>
    </p:spTree>
    <p:extLst>
      <p:ext uri="{BB962C8B-B14F-4D97-AF65-F5344CB8AC3E}">
        <p14:creationId xmlns:p14="http://schemas.microsoft.com/office/powerpoint/2010/main" val="3867120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an ambassador say?</a:t>
            </a:r>
          </a:p>
          <a:p>
            <a:r>
              <a:rPr lang="en-US" dirty="0"/>
              <a:t>	The King’s position.</a:t>
            </a:r>
          </a:p>
          <a:p>
            <a:r>
              <a:rPr lang="en-US" dirty="0"/>
              <a:t>How does an ambassador know what to say?</a:t>
            </a:r>
          </a:p>
          <a:p>
            <a:r>
              <a:rPr lang="en-US" dirty="0"/>
              <a:t>	He listens to the King.</a:t>
            </a:r>
          </a:p>
          <a:p>
            <a:endParaRPr lang="en-US" dirty="0"/>
          </a:p>
          <a:p>
            <a:r>
              <a:rPr lang="en-US" dirty="0"/>
              <a:t>What is a sojourner or pilgrim?  </a:t>
            </a:r>
          </a:p>
          <a:p>
            <a:r>
              <a:rPr lang="en-US" dirty="0"/>
              <a:t>	A foreigner.  Not from around here.</a:t>
            </a:r>
          </a:p>
          <a:p>
            <a:endParaRPr lang="en-US" dirty="0"/>
          </a:p>
        </p:txBody>
      </p:sp>
      <p:sp>
        <p:nvSpPr>
          <p:cNvPr id="4" name="Slide Number Placeholder 3"/>
          <p:cNvSpPr>
            <a:spLocks noGrp="1"/>
          </p:cNvSpPr>
          <p:nvPr>
            <p:ph type="sldNum" sz="quarter" idx="5"/>
          </p:nvPr>
        </p:nvSpPr>
        <p:spPr/>
        <p:txBody>
          <a:bodyPr/>
          <a:lstStyle/>
          <a:p>
            <a:fld id="{71E8D3A1-E304-435B-8340-5B6EA1DB64F4}" type="slidenum">
              <a:rPr lang="en-US" smtClean="0"/>
              <a:t>4</a:t>
            </a:fld>
            <a:endParaRPr lang="en-US"/>
          </a:p>
        </p:txBody>
      </p:sp>
    </p:spTree>
    <p:extLst>
      <p:ext uri="{BB962C8B-B14F-4D97-AF65-F5344CB8AC3E}">
        <p14:creationId xmlns:p14="http://schemas.microsoft.com/office/powerpoint/2010/main" val="992072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our message when we resist authority?</a:t>
            </a:r>
          </a:p>
          <a:p>
            <a:r>
              <a:rPr lang="en-US" dirty="0"/>
              <a:t>	A higher authority or truth.</a:t>
            </a:r>
          </a:p>
          <a:p>
            <a:r>
              <a:rPr lang="en-US" dirty="0"/>
              <a:t>What was Peter’s reason for disobeying?</a:t>
            </a:r>
          </a:p>
          <a:p>
            <a:r>
              <a:rPr lang="en-US" dirty="0"/>
              <a:t>	They were in direct conflict with the Gospel.</a:t>
            </a:r>
          </a:p>
          <a:p>
            <a:r>
              <a:rPr lang="en-US" dirty="0"/>
              <a:t>What message do we want spoken by our live and behavior?</a:t>
            </a:r>
          </a:p>
        </p:txBody>
      </p:sp>
      <p:sp>
        <p:nvSpPr>
          <p:cNvPr id="4" name="Slide Number Placeholder 3"/>
          <p:cNvSpPr>
            <a:spLocks noGrp="1"/>
          </p:cNvSpPr>
          <p:nvPr>
            <p:ph type="sldNum" sz="quarter" idx="5"/>
          </p:nvPr>
        </p:nvSpPr>
        <p:spPr/>
        <p:txBody>
          <a:bodyPr/>
          <a:lstStyle/>
          <a:p>
            <a:fld id="{71E8D3A1-E304-435B-8340-5B6EA1DB64F4}" type="slidenum">
              <a:rPr lang="en-US" smtClean="0"/>
              <a:t>5</a:t>
            </a:fld>
            <a:endParaRPr lang="en-US"/>
          </a:p>
        </p:txBody>
      </p:sp>
    </p:spTree>
    <p:extLst>
      <p:ext uri="{BB962C8B-B14F-4D97-AF65-F5344CB8AC3E}">
        <p14:creationId xmlns:p14="http://schemas.microsoft.com/office/powerpoint/2010/main" val="1884573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0925F-5675-76C6-2D09-05DC1422B7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8F69F9-5233-6B37-C49D-64B9FDCEFA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2E300F-759F-9898-41F4-3F53AACB6E75}"/>
              </a:ext>
            </a:extLst>
          </p:cNvPr>
          <p:cNvSpPr>
            <a:spLocks noGrp="1"/>
          </p:cNvSpPr>
          <p:nvPr>
            <p:ph type="dt" sz="half" idx="10"/>
          </p:nvPr>
        </p:nvSpPr>
        <p:spPr/>
        <p:txBody>
          <a:bodyPr/>
          <a:lstStyle/>
          <a:p>
            <a:fld id="{856D27F9-5BAD-4677-BD2D-EFA72C98F630}" type="datetimeFigureOut">
              <a:rPr lang="en-US" smtClean="0"/>
              <a:t>1/11/2025</a:t>
            </a:fld>
            <a:endParaRPr lang="en-US"/>
          </a:p>
        </p:txBody>
      </p:sp>
      <p:sp>
        <p:nvSpPr>
          <p:cNvPr id="5" name="Footer Placeholder 4">
            <a:extLst>
              <a:ext uri="{FF2B5EF4-FFF2-40B4-BE49-F238E27FC236}">
                <a16:creationId xmlns:a16="http://schemas.microsoft.com/office/drawing/2014/main" id="{F9DE6B8A-D6F9-FFF0-BFB3-206D2361C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61E397-BA42-9CE1-808A-4A6B8F39BFC6}"/>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1720588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C7A51-E488-B765-E7CE-C98884A662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AD3E00-DCC6-02F4-13F0-10C6DE6AAA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78BB0-F372-626A-3843-0BC151DF618D}"/>
              </a:ext>
            </a:extLst>
          </p:cNvPr>
          <p:cNvSpPr>
            <a:spLocks noGrp="1"/>
          </p:cNvSpPr>
          <p:nvPr>
            <p:ph type="dt" sz="half" idx="10"/>
          </p:nvPr>
        </p:nvSpPr>
        <p:spPr/>
        <p:txBody>
          <a:bodyPr/>
          <a:lstStyle/>
          <a:p>
            <a:fld id="{856D27F9-5BAD-4677-BD2D-EFA72C98F630}" type="datetimeFigureOut">
              <a:rPr lang="en-US" smtClean="0"/>
              <a:t>1/11/2025</a:t>
            </a:fld>
            <a:endParaRPr lang="en-US"/>
          </a:p>
        </p:txBody>
      </p:sp>
      <p:sp>
        <p:nvSpPr>
          <p:cNvPr id="5" name="Footer Placeholder 4">
            <a:extLst>
              <a:ext uri="{FF2B5EF4-FFF2-40B4-BE49-F238E27FC236}">
                <a16:creationId xmlns:a16="http://schemas.microsoft.com/office/drawing/2014/main" id="{5749F1D4-D7DF-E098-F31A-6E7DECAB24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ADAF5F-E76B-C248-6AE3-BB07B5273EF2}"/>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4189316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AEFE02-298D-5C65-F148-F20F62B9F6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EC2CB8-2532-5EAC-C977-AAE84D8163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403A58-75CD-9CFB-DA72-1998F46D85C2}"/>
              </a:ext>
            </a:extLst>
          </p:cNvPr>
          <p:cNvSpPr>
            <a:spLocks noGrp="1"/>
          </p:cNvSpPr>
          <p:nvPr>
            <p:ph type="dt" sz="half" idx="10"/>
          </p:nvPr>
        </p:nvSpPr>
        <p:spPr/>
        <p:txBody>
          <a:bodyPr/>
          <a:lstStyle/>
          <a:p>
            <a:fld id="{856D27F9-5BAD-4677-BD2D-EFA72C98F630}" type="datetimeFigureOut">
              <a:rPr lang="en-US" smtClean="0"/>
              <a:t>1/11/2025</a:t>
            </a:fld>
            <a:endParaRPr lang="en-US"/>
          </a:p>
        </p:txBody>
      </p:sp>
      <p:sp>
        <p:nvSpPr>
          <p:cNvPr id="5" name="Footer Placeholder 4">
            <a:extLst>
              <a:ext uri="{FF2B5EF4-FFF2-40B4-BE49-F238E27FC236}">
                <a16:creationId xmlns:a16="http://schemas.microsoft.com/office/drawing/2014/main" id="{65BA77AC-001F-CA7E-8E3A-F7C353C83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64843D-29BE-1686-B40D-FD79F2D18419}"/>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3214189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2330C-B5B9-94AB-6BF3-AF2EF598D2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211EBA-5EC5-F313-E208-C122697129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6CA1E-FA4B-F99E-38A8-ACDF39346B63}"/>
              </a:ext>
            </a:extLst>
          </p:cNvPr>
          <p:cNvSpPr>
            <a:spLocks noGrp="1"/>
          </p:cNvSpPr>
          <p:nvPr>
            <p:ph type="dt" sz="half" idx="10"/>
          </p:nvPr>
        </p:nvSpPr>
        <p:spPr/>
        <p:txBody>
          <a:bodyPr/>
          <a:lstStyle/>
          <a:p>
            <a:fld id="{856D27F9-5BAD-4677-BD2D-EFA72C98F630}" type="datetimeFigureOut">
              <a:rPr lang="en-US" smtClean="0"/>
              <a:t>1/11/2025</a:t>
            </a:fld>
            <a:endParaRPr lang="en-US"/>
          </a:p>
        </p:txBody>
      </p:sp>
      <p:sp>
        <p:nvSpPr>
          <p:cNvPr id="5" name="Footer Placeholder 4">
            <a:extLst>
              <a:ext uri="{FF2B5EF4-FFF2-40B4-BE49-F238E27FC236}">
                <a16:creationId xmlns:a16="http://schemas.microsoft.com/office/drawing/2014/main" id="{3AC2B916-CC70-9895-C187-A33D5D643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6317F1-7694-993F-C930-DD3E36FAAC0E}"/>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2227678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61442-E65D-E9CF-C1F9-28DF25720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C69EBC-8569-7D8C-BAA1-1A9A36ABCE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8E4080-1F04-8AAF-049E-8C2929C9BD83}"/>
              </a:ext>
            </a:extLst>
          </p:cNvPr>
          <p:cNvSpPr>
            <a:spLocks noGrp="1"/>
          </p:cNvSpPr>
          <p:nvPr>
            <p:ph type="dt" sz="half" idx="10"/>
          </p:nvPr>
        </p:nvSpPr>
        <p:spPr/>
        <p:txBody>
          <a:bodyPr/>
          <a:lstStyle/>
          <a:p>
            <a:fld id="{856D27F9-5BAD-4677-BD2D-EFA72C98F630}" type="datetimeFigureOut">
              <a:rPr lang="en-US" smtClean="0"/>
              <a:t>1/11/2025</a:t>
            </a:fld>
            <a:endParaRPr lang="en-US"/>
          </a:p>
        </p:txBody>
      </p:sp>
      <p:sp>
        <p:nvSpPr>
          <p:cNvPr id="5" name="Footer Placeholder 4">
            <a:extLst>
              <a:ext uri="{FF2B5EF4-FFF2-40B4-BE49-F238E27FC236}">
                <a16:creationId xmlns:a16="http://schemas.microsoft.com/office/drawing/2014/main" id="{B08896FB-C871-7F02-97A2-287EAA5DB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50DFD9-CAB4-0CC4-B16F-E64CC9830ACB}"/>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3630156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C78AB-E028-C052-50D0-F6FAB4F98D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0BFDE0-7886-8845-2AF9-D9F696598C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E772DD-0B38-A9CD-B38D-1B437E3E8A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824DFC-9EC9-C4BB-3DAF-1D6005CD4368}"/>
              </a:ext>
            </a:extLst>
          </p:cNvPr>
          <p:cNvSpPr>
            <a:spLocks noGrp="1"/>
          </p:cNvSpPr>
          <p:nvPr>
            <p:ph type="dt" sz="half" idx="10"/>
          </p:nvPr>
        </p:nvSpPr>
        <p:spPr/>
        <p:txBody>
          <a:bodyPr/>
          <a:lstStyle/>
          <a:p>
            <a:fld id="{856D27F9-5BAD-4677-BD2D-EFA72C98F630}" type="datetimeFigureOut">
              <a:rPr lang="en-US" smtClean="0"/>
              <a:t>1/11/2025</a:t>
            </a:fld>
            <a:endParaRPr lang="en-US"/>
          </a:p>
        </p:txBody>
      </p:sp>
      <p:sp>
        <p:nvSpPr>
          <p:cNvPr id="6" name="Footer Placeholder 5">
            <a:extLst>
              <a:ext uri="{FF2B5EF4-FFF2-40B4-BE49-F238E27FC236}">
                <a16:creationId xmlns:a16="http://schemas.microsoft.com/office/drawing/2014/main" id="{FEA70DE1-94DE-B842-F906-160AA77CBA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A50621-0124-CE6D-A1B6-DD9175DCF1FF}"/>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2838155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4114E-433F-56FB-79BB-0B219077B5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8A7CB-4ADD-5989-6F27-F537A19A84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505992-F1AC-2DD8-19A5-34AF510F03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17D7BA-CA5C-4651-6C3F-AF985F8B7B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81CEB5-5BDE-6D11-FE78-599F75DAD2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687ECD-9C94-F6CA-0DBA-7E33A0C3C688}"/>
              </a:ext>
            </a:extLst>
          </p:cNvPr>
          <p:cNvSpPr>
            <a:spLocks noGrp="1"/>
          </p:cNvSpPr>
          <p:nvPr>
            <p:ph type="dt" sz="half" idx="10"/>
          </p:nvPr>
        </p:nvSpPr>
        <p:spPr/>
        <p:txBody>
          <a:bodyPr/>
          <a:lstStyle/>
          <a:p>
            <a:fld id="{856D27F9-5BAD-4677-BD2D-EFA72C98F630}" type="datetimeFigureOut">
              <a:rPr lang="en-US" smtClean="0"/>
              <a:t>1/11/2025</a:t>
            </a:fld>
            <a:endParaRPr lang="en-US"/>
          </a:p>
        </p:txBody>
      </p:sp>
      <p:sp>
        <p:nvSpPr>
          <p:cNvPr id="8" name="Footer Placeholder 7">
            <a:extLst>
              <a:ext uri="{FF2B5EF4-FFF2-40B4-BE49-F238E27FC236}">
                <a16:creationId xmlns:a16="http://schemas.microsoft.com/office/drawing/2014/main" id="{52852F04-74C3-D028-B3AF-A4B4BE54D8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9377CD-3EE9-19D5-6A38-B75B4C91971D}"/>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1869119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A80E0-D5CA-01AA-FC86-627242E94E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31B209-98C9-DDC4-6E8A-870DC607EC8C}"/>
              </a:ext>
            </a:extLst>
          </p:cNvPr>
          <p:cNvSpPr>
            <a:spLocks noGrp="1"/>
          </p:cNvSpPr>
          <p:nvPr>
            <p:ph type="dt" sz="half" idx="10"/>
          </p:nvPr>
        </p:nvSpPr>
        <p:spPr/>
        <p:txBody>
          <a:bodyPr/>
          <a:lstStyle/>
          <a:p>
            <a:fld id="{856D27F9-5BAD-4677-BD2D-EFA72C98F630}" type="datetimeFigureOut">
              <a:rPr lang="en-US" smtClean="0"/>
              <a:t>1/11/2025</a:t>
            </a:fld>
            <a:endParaRPr lang="en-US"/>
          </a:p>
        </p:txBody>
      </p:sp>
      <p:sp>
        <p:nvSpPr>
          <p:cNvPr id="4" name="Footer Placeholder 3">
            <a:extLst>
              <a:ext uri="{FF2B5EF4-FFF2-40B4-BE49-F238E27FC236}">
                <a16:creationId xmlns:a16="http://schemas.microsoft.com/office/drawing/2014/main" id="{4B3F70E9-13F5-AAC0-684E-F77BD49A56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211B4E-16C1-1C4B-03A1-59648DC0FE5D}"/>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3389981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B1960-2D82-1C0A-8326-AAB71B06A1B1}"/>
              </a:ext>
            </a:extLst>
          </p:cNvPr>
          <p:cNvSpPr>
            <a:spLocks noGrp="1"/>
          </p:cNvSpPr>
          <p:nvPr>
            <p:ph type="dt" sz="half" idx="10"/>
          </p:nvPr>
        </p:nvSpPr>
        <p:spPr/>
        <p:txBody>
          <a:bodyPr/>
          <a:lstStyle/>
          <a:p>
            <a:fld id="{856D27F9-5BAD-4677-BD2D-EFA72C98F630}" type="datetimeFigureOut">
              <a:rPr lang="en-US" smtClean="0"/>
              <a:t>1/11/2025</a:t>
            </a:fld>
            <a:endParaRPr lang="en-US"/>
          </a:p>
        </p:txBody>
      </p:sp>
      <p:sp>
        <p:nvSpPr>
          <p:cNvPr id="3" name="Footer Placeholder 2">
            <a:extLst>
              <a:ext uri="{FF2B5EF4-FFF2-40B4-BE49-F238E27FC236}">
                <a16:creationId xmlns:a16="http://schemas.microsoft.com/office/drawing/2014/main" id="{672D6312-E276-430E-310E-50C6E6E8D5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9E36A1-C7EB-254A-578F-15CBA0133275}"/>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1321222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762BE-E15E-566F-F6B3-8F92D30A5A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D64BB3-A2E5-C8A0-37A9-823E5290D2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0372E2-8B15-596C-19C2-62908685EC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5191C-4A46-16AF-1042-8D79F6EAD385}"/>
              </a:ext>
            </a:extLst>
          </p:cNvPr>
          <p:cNvSpPr>
            <a:spLocks noGrp="1"/>
          </p:cNvSpPr>
          <p:nvPr>
            <p:ph type="dt" sz="half" idx="10"/>
          </p:nvPr>
        </p:nvSpPr>
        <p:spPr/>
        <p:txBody>
          <a:bodyPr/>
          <a:lstStyle/>
          <a:p>
            <a:fld id="{856D27F9-5BAD-4677-BD2D-EFA72C98F630}" type="datetimeFigureOut">
              <a:rPr lang="en-US" smtClean="0"/>
              <a:t>1/11/2025</a:t>
            </a:fld>
            <a:endParaRPr lang="en-US"/>
          </a:p>
        </p:txBody>
      </p:sp>
      <p:sp>
        <p:nvSpPr>
          <p:cNvPr id="6" name="Footer Placeholder 5">
            <a:extLst>
              <a:ext uri="{FF2B5EF4-FFF2-40B4-BE49-F238E27FC236}">
                <a16:creationId xmlns:a16="http://schemas.microsoft.com/office/drawing/2014/main" id="{FA469AC8-F38E-65CB-CF18-9AB8A95E3A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C14001-95B7-718E-7650-AA2DEACCB6D3}"/>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3476099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13151-1913-C8AB-45F5-B3CCC79DCB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2D42E-D915-0E45-3865-C1C39A8FDF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36B44B5-79F4-6792-29FA-93F96BBFD8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914CD2-1A82-E7BA-7013-7979A2970267}"/>
              </a:ext>
            </a:extLst>
          </p:cNvPr>
          <p:cNvSpPr>
            <a:spLocks noGrp="1"/>
          </p:cNvSpPr>
          <p:nvPr>
            <p:ph type="dt" sz="half" idx="10"/>
          </p:nvPr>
        </p:nvSpPr>
        <p:spPr/>
        <p:txBody>
          <a:bodyPr/>
          <a:lstStyle/>
          <a:p>
            <a:fld id="{856D27F9-5BAD-4677-BD2D-EFA72C98F630}" type="datetimeFigureOut">
              <a:rPr lang="en-US" smtClean="0"/>
              <a:t>1/11/2025</a:t>
            </a:fld>
            <a:endParaRPr lang="en-US"/>
          </a:p>
        </p:txBody>
      </p:sp>
      <p:sp>
        <p:nvSpPr>
          <p:cNvPr id="6" name="Footer Placeholder 5">
            <a:extLst>
              <a:ext uri="{FF2B5EF4-FFF2-40B4-BE49-F238E27FC236}">
                <a16:creationId xmlns:a16="http://schemas.microsoft.com/office/drawing/2014/main" id="{B0B1B3D0-8FEE-778D-1260-A16ACD7788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658A3D-60BC-BEB4-5785-17CB57014FA6}"/>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3570905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3000"/>
                <a:satMod val="150000"/>
                <a:shade val="98000"/>
                <a:lumMod val="102000"/>
              </a:schemeClr>
            </a:gs>
            <a:gs pos="50000">
              <a:srgbClr val="1D83D5"/>
            </a:gs>
            <a:gs pos="100000">
              <a:srgbClr val="1F82D8"/>
            </a:gs>
          </a:gsLst>
          <a:lin ang="0" scaled="1"/>
          <a:tileRect/>
        </a:gradFill>
        <a:effectLst/>
      </p:bgPr>
    </p:bg>
    <p:spTree>
      <p:nvGrpSpPr>
        <p:cNvPr id="1" name=""/>
        <p:cNvGrpSpPr/>
        <p:nvPr/>
      </p:nvGrpSpPr>
      <p:grpSpPr>
        <a:xfrm>
          <a:off x="0" y="0"/>
          <a:ext cx="0" cy="0"/>
          <a:chOff x="0" y="0"/>
          <a:chExt cx="0" cy="0"/>
        </a:xfrm>
      </p:grpSpPr>
      <p:pic>
        <p:nvPicPr>
          <p:cNvPr id="11" name="Picture 10" descr="A road with a snowy mountain in the background&#10;&#10;Description automatically generated">
            <a:extLst>
              <a:ext uri="{FF2B5EF4-FFF2-40B4-BE49-F238E27FC236}">
                <a16:creationId xmlns:a16="http://schemas.microsoft.com/office/drawing/2014/main" id="{6E4C4843-E88D-9204-B5EA-90EA4F81B4B9}"/>
              </a:ext>
            </a:extLst>
          </p:cNvPr>
          <p:cNvPicPr>
            <a:picLocks noChangeAspect="1"/>
          </p:cNvPicPr>
          <p:nvPr userDrawn="1"/>
        </p:nvPicPr>
        <p:blipFill>
          <a:blip r:embed="rId13">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rcRect l="6" r="6"/>
          <a:stretch/>
        </p:blipFill>
        <p:spPr>
          <a:xfrm>
            <a:off x="-1" y="0"/>
            <a:ext cx="12192001" cy="6858000"/>
          </a:xfrm>
          <a:prstGeom prst="rect">
            <a:avLst/>
          </a:prstGeom>
        </p:spPr>
      </p:pic>
      <p:sp>
        <p:nvSpPr>
          <p:cNvPr id="2" name="Title Placeholder 1">
            <a:extLst>
              <a:ext uri="{FF2B5EF4-FFF2-40B4-BE49-F238E27FC236}">
                <a16:creationId xmlns:a16="http://schemas.microsoft.com/office/drawing/2014/main" id="{842FF3BE-2CD9-D2AB-4849-30984F8245E4}"/>
              </a:ext>
            </a:extLst>
          </p:cNvPr>
          <p:cNvSpPr>
            <a:spLocks noGrp="1"/>
          </p:cNvSpPr>
          <p:nvPr>
            <p:ph type="title"/>
          </p:nvPr>
        </p:nvSpPr>
        <p:spPr>
          <a:xfrm>
            <a:off x="145143" y="0"/>
            <a:ext cx="1097642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EFDDE0-9239-57BC-C248-EF02061309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D10BD63-6F46-1BBC-7590-41CFF67F77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6D27F9-5BAD-4677-BD2D-EFA72C98F630}" type="datetimeFigureOut">
              <a:rPr lang="en-US" smtClean="0"/>
              <a:t>1/11/2025</a:t>
            </a:fld>
            <a:endParaRPr lang="en-US"/>
          </a:p>
        </p:txBody>
      </p:sp>
      <p:sp>
        <p:nvSpPr>
          <p:cNvPr id="5" name="Footer Placeholder 4">
            <a:extLst>
              <a:ext uri="{FF2B5EF4-FFF2-40B4-BE49-F238E27FC236}">
                <a16:creationId xmlns:a16="http://schemas.microsoft.com/office/drawing/2014/main" id="{B13241FF-41EB-BC1D-F60D-431F125020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D6336F4-4812-2203-B7CE-C006AEAA5F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7480BB8-4F56-4EAE-91DF-56C64D824AC5}" type="slidenum">
              <a:rPr lang="en-US" smtClean="0"/>
              <a:t>‹#›</a:t>
            </a:fld>
            <a:endParaRPr lang="en-US"/>
          </a:p>
        </p:txBody>
      </p:sp>
    </p:spTree>
    <p:extLst>
      <p:ext uri="{BB962C8B-B14F-4D97-AF65-F5344CB8AC3E}">
        <p14:creationId xmlns:p14="http://schemas.microsoft.com/office/powerpoint/2010/main" val="2156011160"/>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800" b="1" kern="1200">
          <a:ln>
            <a:solidFill>
              <a:schemeClr val="tx1"/>
            </a:solidFill>
          </a:ln>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ln>
            <a:solidFill>
              <a:schemeClr val="tx1"/>
            </a:solidFill>
          </a:ln>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ln>
            <a:solidFill>
              <a:schemeClr val="tx1"/>
            </a:solidFill>
          </a:ln>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ln>
            <a:solidFill>
              <a:schemeClr val="tx1"/>
            </a:solidFill>
          </a:ln>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ln>
            <a:solidFill>
              <a:schemeClr val="tx1"/>
            </a:solidFill>
          </a:ln>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ln>
            <a:solidFill>
              <a:schemeClr val="tx1"/>
            </a:solidFill>
          </a:ln>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Hard Questions:</a:t>
            </a:r>
            <a:br>
              <a:rPr lang="en-US" dirty="0"/>
            </a:br>
            <a:r>
              <a:rPr lang="en-US" dirty="0"/>
              <a:t>How Should We Engage the World</a:t>
            </a:r>
            <a:endParaRPr dirty="0"/>
          </a:p>
        </p:txBody>
      </p:sp>
      <p:sp>
        <p:nvSpPr>
          <p:cNvPr id="3" name="Content Placeholder 2"/>
          <p:cNvSpPr>
            <a:spLocks noGrp="1"/>
          </p:cNvSpPr>
          <p:nvPr>
            <p:ph type="subTitle" idx="1"/>
          </p:nvPr>
        </p:nvSpPr>
        <p:spPr/>
        <p:txBody>
          <a:bodyPr/>
          <a:lstStyle/>
          <a:p>
            <a:r>
              <a:t>Exploring Biblical Principles for Interaction with the World</a:t>
            </a:r>
          </a:p>
          <a:p>
            <a:r>
              <a:t>John 17:15-18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do we live as Spiritual people in this world without becoming Carnal?</a:t>
            </a:r>
            <a:endParaRPr dirty="0"/>
          </a:p>
        </p:txBody>
      </p:sp>
      <p:sp>
        <p:nvSpPr>
          <p:cNvPr id="3" name="Content Placeholder 2"/>
          <p:cNvSpPr>
            <a:spLocks noGrp="1"/>
          </p:cNvSpPr>
          <p:nvPr>
            <p:ph idx="1"/>
          </p:nvPr>
        </p:nvSpPr>
        <p:spPr/>
        <p:txBody>
          <a:bodyPr>
            <a:normAutofit lnSpcReduction="10000"/>
          </a:bodyPr>
          <a:lstStyle/>
          <a:p>
            <a:r>
              <a:rPr lang="en-US" dirty="0"/>
              <a:t>John 17:14-19 I have given them Your word; and the world has hated them because they are not of the world, just as I am not of the world. I do not pray that You should take them out of the world, but that You should keep them from the evil one. They are not of the world, just as I am not of the world. Sanctify them by Your truth. Your word is truth. As You sent Me into the world, I also have sent them into the world. And for their sakes I sanctify Myself, that they also may be sanctified by the truth.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Principle 1 – Distinctiveness and Engagement</a:t>
            </a:r>
          </a:p>
        </p:txBody>
      </p:sp>
      <p:sp>
        <p:nvSpPr>
          <p:cNvPr id="3" name="Content Placeholder 2"/>
          <p:cNvSpPr>
            <a:spLocks noGrp="1"/>
          </p:cNvSpPr>
          <p:nvPr>
            <p:ph idx="1"/>
          </p:nvPr>
        </p:nvSpPr>
        <p:spPr>
          <a:xfrm>
            <a:off x="377371" y="1514476"/>
            <a:ext cx="10662103" cy="4829174"/>
          </a:xfrm>
        </p:spPr>
        <p:txBody>
          <a:bodyPr>
            <a:normAutofit fontScale="92500" lnSpcReduction="10000"/>
          </a:bodyPr>
          <a:lstStyle/>
          <a:p>
            <a:r>
              <a:rPr lang="en-US" sz="2400" dirty="0"/>
              <a:t>Romans 12:2 And do not be conformed to this world, but be transformed by the renewing of your mind, that you may prove what is that good and acceptable and perfect will of God.</a:t>
            </a:r>
          </a:p>
          <a:p>
            <a:pPr lvl="1"/>
            <a:r>
              <a:rPr lang="en-US" sz="2400" dirty="0"/>
              <a:t>What causes you to be conformed to this world?</a:t>
            </a:r>
          </a:p>
          <a:p>
            <a:pPr lvl="1"/>
            <a:r>
              <a:rPr lang="en-US" sz="2400" dirty="0"/>
              <a:t>What resources do we have for renewing our minds?</a:t>
            </a:r>
          </a:p>
          <a:p>
            <a:pPr lvl="1"/>
            <a:endParaRPr lang="en-US" sz="2400" dirty="0"/>
          </a:p>
          <a:p>
            <a:r>
              <a:rPr lang="en-US" sz="2400" dirty="0"/>
              <a:t>Matthew 5:13-16 “You are the salt of the earth; but if the salt loses its flavor, how shall it be seasoned? It is then good for nothing but to be thrown out and trampled underfoot by men.</a:t>
            </a:r>
            <a:br>
              <a:rPr lang="en-US" sz="2400" dirty="0"/>
            </a:br>
            <a:r>
              <a:rPr lang="en-US" sz="2400" dirty="0"/>
              <a:t>“You are the light of the world. A city that is set on a hill cannot be hidden. Nor do they light a lamp and put it under a basket, but on a lampstand, and it gives light to all who are in the house. Let your light so shine before men, that they may see your good works and glorify your Father in heaven.</a:t>
            </a:r>
          </a:p>
          <a:p>
            <a:pPr lvl="1"/>
            <a:r>
              <a:rPr lang="en-US" sz="2400" dirty="0"/>
              <a:t>Where do you put salt?</a:t>
            </a:r>
          </a:p>
          <a:p>
            <a:pPr lvl="1"/>
            <a:r>
              <a:rPr lang="en-US" sz="2400" dirty="0"/>
              <a:t>Do you know you are the light of the world?</a:t>
            </a:r>
          </a:p>
          <a:p>
            <a:pPr lvl="1"/>
            <a:endParaRPr sz="2400" dirty="0"/>
          </a:p>
          <a:p>
            <a:endParaRPr lang="en-US"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Principle 2 – Being Ambassadors for Christ</a:t>
            </a:r>
          </a:p>
        </p:txBody>
      </p:sp>
      <p:sp>
        <p:nvSpPr>
          <p:cNvPr id="3" name="Content Placeholder 2"/>
          <p:cNvSpPr>
            <a:spLocks noGrp="1"/>
          </p:cNvSpPr>
          <p:nvPr>
            <p:ph idx="1"/>
          </p:nvPr>
        </p:nvSpPr>
        <p:spPr>
          <a:xfrm>
            <a:off x="284606" y="1467816"/>
            <a:ext cx="10976429" cy="4773958"/>
          </a:xfrm>
        </p:spPr>
        <p:txBody>
          <a:bodyPr>
            <a:normAutofit fontScale="77500" lnSpcReduction="20000"/>
          </a:bodyPr>
          <a:lstStyle/>
          <a:p>
            <a:r>
              <a:rPr lang="en-US" dirty="0"/>
              <a:t>2 Corinthians 5:20-21 Now then, we are ambassadors for Christ, as though God were pleading through us: we implore you on Christ’s behalf, be reconciled to God. For He made Him who knew no sin to be sin for us, that we might become the righteousness of God in Him.</a:t>
            </a:r>
          </a:p>
          <a:p>
            <a:pPr lvl="1"/>
            <a:r>
              <a:rPr lang="en-US" dirty="0"/>
              <a:t>What does an ambassador say?</a:t>
            </a:r>
          </a:p>
          <a:p>
            <a:pPr lvl="1"/>
            <a:r>
              <a:rPr lang="en-US" dirty="0"/>
              <a:t>How does an ambassador know what to say?</a:t>
            </a:r>
          </a:p>
          <a:p>
            <a:endParaRPr lang="en-US" dirty="0"/>
          </a:p>
          <a:p>
            <a:r>
              <a:rPr lang="en-US" dirty="0"/>
              <a:t>1 Peter 2:11-12 Beloved, I beg you as sojourners and pilgrims, abstain from fleshly lusts which war against the soul, having your conduct honorable among the Gentiles, that when they speak against you as evildoers, they may, by your good works which they observe, glorify God in the day of visitation.</a:t>
            </a:r>
          </a:p>
          <a:p>
            <a:pPr lvl="1"/>
            <a:r>
              <a:rPr lang="en-US" dirty="0"/>
              <a:t>What is a sojourner or pilgrim?</a:t>
            </a:r>
          </a:p>
          <a:p>
            <a:pPr lvl="1"/>
            <a:r>
              <a:rPr lang="en-US" dirty="0"/>
              <a:t>Do you behave like a pilgrim, or like a native?</a:t>
            </a:r>
          </a:p>
          <a:p>
            <a:pPr lvl="1"/>
            <a:r>
              <a:rPr lang="en-US" dirty="0"/>
              <a:t>Does pilgrim behavior affect the view of their home country?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Principle 3 – Respect for Authority and Common Grace</a:t>
            </a:r>
          </a:p>
        </p:txBody>
      </p:sp>
      <p:sp>
        <p:nvSpPr>
          <p:cNvPr id="3" name="Content Placeholder 2"/>
          <p:cNvSpPr>
            <a:spLocks noGrp="1"/>
          </p:cNvSpPr>
          <p:nvPr>
            <p:ph idx="1"/>
          </p:nvPr>
        </p:nvSpPr>
        <p:spPr>
          <a:xfrm>
            <a:off x="377372" y="1613591"/>
            <a:ext cx="10976428" cy="4495662"/>
          </a:xfrm>
        </p:spPr>
        <p:txBody>
          <a:bodyPr>
            <a:normAutofit fontScale="70000" lnSpcReduction="20000"/>
          </a:bodyPr>
          <a:lstStyle/>
          <a:p>
            <a:r>
              <a:rPr lang="en-US" dirty="0"/>
              <a:t>Romans 13:1-4,7 Let every soul be subject to the governing authorities. For there is no authority except from God, and the authorities that exist are appointed by God. Therefore whoever resists the authority resists the ordinance of God, and those who resist will bring judgment on themselves. For rulers are not a terror to good works, but to evil. Do you want to be unafraid of the authority? Do what is good, and you will have praise from the same. For he is God’s minister to you for good.  … Render therefore to all their due: taxes to whom taxes are due, customs to whom customs, fear to whom fear, honor to whom honor.</a:t>
            </a:r>
          </a:p>
          <a:p>
            <a:endParaRPr lang="en-US" dirty="0"/>
          </a:p>
          <a:p>
            <a:r>
              <a:rPr lang="en-US" dirty="0"/>
              <a:t>Acts 5:27-30 And the high priest asked them, saying, “Did we not strictly command you not to teach in this name? And look, you have filled Jerusalem with your doctrine, and intend to bring this Man’s blood on us!”</a:t>
            </a:r>
            <a:br>
              <a:rPr lang="en-US" dirty="0"/>
            </a:br>
            <a:r>
              <a:rPr lang="en-US" dirty="0"/>
              <a:t>But Peter and the other apostles answered and said: “We ought to obey God rather than men. The God of our fathers raised up Jesus whom you murdered by hanging on a tree.</a:t>
            </a:r>
          </a:p>
          <a:p>
            <a:pPr lvl="1"/>
            <a:r>
              <a:rPr lang="en-US" dirty="0"/>
              <a:t>What is our message when we resist authority?</a:t>
            </a:r>
          </a:p>
          <a:p>
            <a:pPr lvl="1"/>
            <a:r>
              <a:rPr lang="en-US" dirty="0"/>
              <a:t>When is that message spiritual, and when is it carnal?</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Principle 4 – Loving Our Neighbor</a:t>
            </a:r>
          </a:p>
        </p:txBody>
      </p:sp>
      <p:sp>
        <p:nvSpPr>
          <p:cNvPr id="3" name="Content Placeholder 2"/>
          <p:cNvSpPr>
            <a:spLocks noGrp="1"/>
          </p:cNvSpPr>
          <p:nvPr>
            <p:ph idx="1"/>
          </p:nvPr>
        </p:nvSpPr>
        <p:spPr>
          <a:xfrm>
            <a:off x="377371" y="1338815"/>
            <a:ext cx="10744201" cy="4902959"/>
          </a:xfrm>
        </p:spPr>
        <p:txBody>
          <a:bodyPr>
            <a:normAutofit fontScale="62500" lnSpcReduction="20000"/>
          </a:bodyPr>
          <a:lstStyle/>
          <a:p>
            <a:r>
              <a:rPr lang="en-US" dirty="0"/>
              <a:t>Mark 12:30-31 And you shall love the LORD your God with all your heart, with all your soul, with all your mind, and with all your strength.’ This is the first commandment. And the second, like it, is this: You shall love your neighbor as yourself.’ There is no other commandment greater than these.”</a:t>
            </a:r>
          </a:p>
          <a:p>
            <a:r>
              <a:rPr lang="en-US" dirty="0"/>
              <a:t>1 John 4:20-21If someone says, “I love God,” and hates his brother, he is a liar; for he who does not love his brother whom he has seen, how can he love God whom he has not seen? And this commandment we have from Him: that he who loves God must love his brother also.</a:t>
            </a:r>
          </a:p>
          <a:p>
            <a:pPr lvl="1"/>
            <a:r>
              <a:rPr lang="en-US" dirty="0"/>
              <a:t>Love for God must flow out to Love of neighbors</a:t>
            </a:r>
          </a:p>
          <a:p>
            <a:pPr lvl="1"/>
            <a:endParaRPr lang="en-US" dirty="0"/>
          </a:p>
          <a:p>
            <a:r>
              <a:rPr lang="en-US" dirty="0"/>
              <a:t>Galatians 6:10 Therefore, as we have opportunity, let us do good to all, especially to those who are of the household of faith.</a:t>
            </a:r>
          </a:p>
          <a:p>
            <a:r>
              <a:rPr lang="en-US" dirty="0"/>
              <a:t>Ephesians 2:10 For we are His workmanship, created in Christ Jesus for good works, which God prepared beforehand that we should walk in them.</a:t>
            </a:r>
            <a:endParaRPr dirty="0"/>
          </a:p>
          <a:p>
            <a:endParaRPr lang="en-US" dirty="0"/>
          </a:p>
          <a:p>
            <a:r>
              <a:rPr lang="en-US" dirty="0"/>
              <a:t>Can you love someone and not like them?  </a:t>
            </a:r>
          </a:p>
          <a:p>
            <a:pPr lvl="1"/>
            <a:r>
              <a:rPr lang="en-US" dirty="0"/>
              <a:t>Does God do this with us?</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Principle 5 – Perseverance Amidst Hostility</a:t>
            </a:r>
          </a:p>
        </p:txBody>
      </p:sp>
      <p:sp>
        <p:nvSpPr>
          <p:cNvPr id="3" name="Content Placeholder 2"/>
          <p:cNvSpPr>
            <a:spLocks noGrp="1"/>
          </p:cNvSpPr>
          <p:nvPr>
            <p:ph idx="1"/>
          </p:nvPr>
        </p:nvSpPr>
        <p:spPr/>
        <p:txBody>
          <a:bodyPr>
            <a:normAutofit fontScale="70000" lnSpcReduction="20000"/>
          </a:bodyPr>
          <a:lstStyle/>
          <a:p>
            <a:r>
              <a:rPr lang="en-US" dirty="0"/>
              <a:t>John 15:18-19 If the world hates you, you know that it hated Me before it hated you. If you were of the world, the world would love its own. Yet because you are not of the world, but I chose you out of the world, therefore the world hates you.</a:t>
            </a:r>
            <a:endParaRPr dirty="0"/>
          </a:p>
          <a:p>
            <a:r>
              <a:rPr lang="en-US" dirty="0"/>
              <a:t>2 Timothy 3:12 Yes, and all who desire to live godly in Christ Jesus will suffer persecution.</a:t>
            </a:r>
          </a:p>
          <a:p>
            <a:r>
              <a:rPr lang="en-US" dirty="0"/>
              <a:t>Matthew 5:11-12 Blessed are you when they revile and persecute you, and say all kinds of evil against you falsely for My sake. Rejoice and be exceedingly glad, for great is your reward in heaven, for so they persecuted the prophets who were before you.</a:t>
            </a:r>
          </a:p>
          <a:p>
            <a:endParaRPr lang="en-US" dirty="0"/>
          </a:p>
          <a:p>
            <a:r>
              <a:rPr lang="en-US" dirty="0"/>
              <a:t>In what are we persevering?</a:t>
            </a:r>
          </a:p>
          <a:p>
            <a:r>
              <a:rPr lang="en-US" dirty="0"/>
              <a:t>Why do we persevere?</a:t>
            </a:r>
          </a:p>
          <a:p>
            <a:r>
              <a:rPr lang="en-US" dirty="0"/>
              <a:t>How do we persevere?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Conclusion</a:t>
            </a:r>
          </a:p>
        </p:txBody>
      </p:sp>
      <p:sp>
        <p:nvSpPr>
          <p:cNvPr id="3" name="Content Placeholder 2"/>
          <p:cNvSpPr>
            <a:spLocks noGrp="1"/>
          </p:cNvSpPr>
          <p:nvPr>
            <p:ph idx="1"/>
          </p:nvPr>
        </p:nvSpPr>
        <p:spPr/>
        <p:txBody>
          <a:bodyPr>
            <a:normAutofit fontScale="85000" lnSpcReduction="10000"/>
          </a:bodyPr>
          <a:lstStyle/>
          <a:p>
            <a:r>
              <a:rPr dirty="0"/>
              <a:t>Christians are called to live distinctly, represent Christ, respect authority, love neighbors, and persevere amidst hostility.</a:t>
            </a:r>
          </a:p>
          <a:p>
            <a:r>
              <a:rPr lang="en-US" dirty="0"/>
              <a:t>Colossians 3:1-3 If then you were raised with Christ, seek those things which are above, where Christ is, sitting at the right hand of God. Set your mind on things above, not on things on the earth. For you died, and your life is hidden with Christ in God.</a:t>
            </a:r>
          </a:p>
          <a:p>
            <a:endParaRPr lang="en-US" dirty="0"/>
          </a:p>
          <a:p>
            <a:r>
              <a:rPr lang="en-US" dirty="0"/>
              <a:t>Being spiritually minded is central to living faithfully in the world without becoming worldly.</a:t>
            </a:r>
          </a:p>
          <a:p>
            <a:r>
              <a:rPr lang="en-US" dirty="0"/>
              <a:t>We live as people who have died to this life, citizens of heaven</a:t>
            </a:r>
          </a:p>
        </p:txBody>
      </p:sp>
    </p:spTree>
  </p:cSld>
  <p:clrMapOvr>
    <a:masterClrMapping/>
  </p:clrMapOvr>
</p:sld>
</file>

<file path=ppt/theme/theme1.xml><?xml version="1.0" encoding="utf-8"?>
<a:theme xmlns:a="http://schemas.openxmlformats.org/drawingml/2006/main" name="Rob's Sermon Theme">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cember 8-2024" id="{257D1B64-4BAB-4023-A430-072CAE441064}" vid="{E243EF18-ACA2-4284-954E-4956351FF5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 dockstate="right" visibility="0" width="350" row="2">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01FD690B-B9A4-45A8-9D6A-1F2073FB8D0D}">
  <we:reference id="wa200006067" version="1.0.0.5" store="en-US" storeType="OMEX"/>
  <we:alternateReferences>
    <we:reference id="WA200006067" version="1.0.0.5" store="WA200006067" storeType="OMEX"/>
  </we:alternateReferences>
  <we:properties/>
  <we:bindings/>
  <we:snapshot xmlns:r="http://schemas.openxmlformats.org/officeDocument/2006/relationships"/>
  <we:extLst>
    <a:ext xmlns:a="http://schemas.openxmlformats.org/drawingml/2006/main" uri="{0858819E-0033-43BF-8937-05EC82904868}">
      <we:backgroundApp state="1" runtimeId=""/>
    </a:ext>
  </we:extLst>
</we:webextension>
</file>

<file path=ppt/webextensions/webextension2.xml><?xml version="1.0" encoding="utf-8"?>
<we:webextension xmlns:we="http://schemas.microsoft.com/office/webextensions/webextension/2010/11" id="{6988D16C-E759-4C70-AC78-F7318C50899D}">
  <we:reference id="wa200005566" version="3.0.0.2" store="en-US" storeType="OMEX"/>
  <we:alternateReferences>
    <we:reference id="WA200005566" version="3.0.0.2"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BBCField (1)</Template>
  <TotalTime>116</TotalTime>
  <Words>1375</Words>
  <Application>Microsoft Office PowerPoint</Application>
  <PresentationFormat>Widescreen</PresentationFormat>
  <Paragraphs>77</Paragraphs>
  <Slides>8</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Aptos</vt:lpstr>
      <vt:lpstr>Arial</vt:lpstr>
      <vt:lpstr>Calibri</vt:lpstr>
      <vt:lpstr>Rob's Sermon Theme</vt:lpstr>
      <vt:lpstr>Hard Questions: How Should We Engage the World</vt:lpstr>
      <vt:lpstr>How do we live as Spiritual people in this world without becoming Carnal?</vt:lpstr>
      <vt:lpstr>Principle 1 – Distinctiveness and Engagement</vt:lpstr>
      <vt:lpstr>Principle 2 – Being Ambassadors for Christ</vt:lpstr>
      <vt:lpstr>Principle 3 – Respect for Authority and Common Grace</vt:lpstr>
      <vt:lpstr>Principle 4 – Loving Our Neighbor</vt:lpstr>
      <vt:lpstr>Principle 5 – Perseverance Amidst Hostility</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 Gregory</dc:creator>
  <cp:lastModifiedBy>Rob Gregory</cp:lastModifiedBy>
  <cp:revision>1</cp:revision>
  <dcterms:created xsi:type="dcterms:W3CDTF">2025-01-10T20:23:13Z</dcterms:created>
  <dcterms:modified xsi:type="dcterms:W3CDTF">2025-01-12T02:18:03Z</dcterms:modified>
</cp:coreProperties>
</file>