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6"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80024" autoAdjust="0"/>
  </p:normalViewPr>
  <p:slideViewPr>
    <p:cSldViewPr snapToGrid="0" snapToObjects="1">
      <p:cViewPr varScale="1">
        <p:scale>
          <a:sx n="85" d="100"/>
          <a:sy n="85" d="100"/>
        </p:scale>
        <p:origin x="3096"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EAA46-E25C-43A5-8835-AB29513F25C3}"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E4E1A-86CA-448F-9D03-C6E0C02AEE29}" type="slidenum">
              <a:rPr lang="en-US" smtClean="0"/>
              <a:t>‹#›</a:t>
            </a:fld>
            <a:endParaRPr lang="en-US"/>
          </a:p>
        </p:txBody>
      </p:sp>
    </p:spTree>
    <p:extLst>
      <p:ext uri="{BB962C8B-B14F-4D97-AF65-F5344CB8AC3E}">
        <p14:creationId xmlns:p14="http://schemas.microsoft.com/office/powerpoint/2010/main" val="288698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0E4E1A-86CA-448F-9D03-C6E0C02AEE29}" type="slidenum">
              <a:rPr lang="en-US" smtClean="0"/>
              <a:t>10</a:t>
            </a:fld>
            <a:endParaRPr lang="en-US"/>
          </a:p>
        </p:txBody>
      </p:sp>
    </p:spTree>
    <p:extLst>
      <p:ext uri="{BB962C8B-B14F-4D97-AF65-F5344CB8AC3E}">
        <p14:creationId xmlns:p14="http://schemas.microsoft.com/office/powerpoint/2010/main" val="2305360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resist the temptation to view election as unfair.  This dishonors God by suggesting that People are Good (worth saving) and God is evil </a:t>
            </a:r>
            <a:r>
              <a:rPr lang="en-US"/>
              <a:t>(unfair).</a:t>
            </a:r>
          </a:p>
          <a:p>
            <a:endParaRPr lang="en-US" dirty="0"/>
          </a:p>
          <a:p>
            <a:r>
              <a:rPr lang="en-US" dirty="0"/>
              <a:t>God doesn’t choose which good people to save.  He chooses which evil rebels to convert.</a:t>
            </a:r>
          </a:p>
          <a:p>
            <a:r>
              <a:rPr lang="en-US" dirty="0"/>
              <a:t>No rebel has the right to complain that they weren’t converted.</a:t>
            </a:r>
          </a:p>
        </p:txBody>
      </p:sp>
      <p:sp>
        <p:nvSpPr>
          <p:cNvPr id="4" name="Slide Number Placeholder 3"/>
          <p:cNvSpPr>
            <a:spLocks noGrp="1"/>
          </p:cNvSpPr>
          <p:nvPr>
            <p:ph type="sldNum" sz="quarter" idx="5"/>
          </p:nvPr>
        </p:nvSpPr>
        <p:spPr/>
        <p:txBody>
          <a:bodyPr/>
          <a:lstStyle/>
          <a:p>
            <a:fld id="{300E4E1A-86CA-448F-9D03-C6E0C02AEE29}" type="slidenum">
              <a:rPr lang="en-US" smtClean="0"/>
              <a:t>11</a:t>
            </a:fld>
            <a:endParaRPr lang="en-US"/>
          </a:p>
        </p:txBody>
      </p:sp>
    </p:spTree>
    <p:extLst>
      <p:ext uri="{BB962C8B-B14F-4D97-AF65-F5344CB8AC3E}">
        <p14:creationId xmlns:p14="http://schemas.microsoft.com/office/powerpoint/2010/main" val="98167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925F-5675-76C6-2D09-05DC1422B7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8F69F9-5233-6B37-C49D-64B9FDCEF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2E300F-759F-9898-41F4-3F53AACB6E75}"/>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5" name="Footer Placeholder 4">
            <a:extLst>
              <a:ext uri="{FF2B5EF4-FFF2-40B4-BE49-F238E27FC236}">
                <a16:creationId xmlns:a16="http://schemas.microsoft.com/office/drawing/2014/main" id="{F9DE6B8A-D6F9-FFF0-BFB3-206D2361C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1E397-BA42-9CE1-808A-4A6B8F39BFC6}"/>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602370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7A51-E488-B765-E7CE-C98884A66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AD3E00-DCC6-02F4-13F0-10C6DE6AAA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78BB0-F372-626A-3843-0BC151DF618D}"/>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5" name="Footer Placeholder 4">
            <a:extLst>
              <a:ext uri="{FF2B5EF4-FFF2-40B4-BE49-F238E27FC236}">
                <a16:creationId xmlns:a16="http://schemas.microsoft.com/office/drawing/2014/main" id="{5749F1D4-D7DF-E098-F31A-6E7DECAB2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DAF5F-E76B-C248-6AE3-BB07B5273EF2}"/>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67589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EFE02-298D-5C65-F148-F20F62B9F6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EC2CB8-2532-5EAC-C977-AAE84D816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03A58-75CD-9CFB-DA72-1998F46D85C2}"/>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5" name="Footer Placeholder 4">
            <a:extLst>
              <a:ext uri="{FF2B5EF4-FFF2-40B4-BE49-F238E27FC236}">
                <a16:creationId xmlns:a16="http://schemas.microsoft.com/office/drawing/2014/main" id="{65BA77AC-001F-CA7E-8E3A-F7C353C83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64843D-29BE-1686-B40D-FD79F2D18419}"/>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6605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2330C-B5B9-94AB-6BF3-AF2EF598D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211EBA-5EC5-F313-E208-C122697129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6CA1E-FA4B-F99E-38A8-ACDF39346B63}"/>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5" name="Footer Placeholder 4">
            <a:extLst>
              <a:ext uri="{FF2B5EF4-FFF2-40B4-BE49-F238E27FC236}">
                <a16:creationId xmlns:a16="http://schemas.microsoft.com/office/drawing/2014/main" id="{3AC2B916-CC70-9895-C187-A33D5D643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317F1-7694-993F-C930-DD3E36FAAC0E}"/>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23555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61442-E65D-E9CF-C1F9-28DF25720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C69EBC-8569-7D8C-BAA1-1A9A36ABCE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8E4080-1F04-8AAF-049E-8C2929C9BD83}"/>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5" name="Footer Placeholder 4">
            <a:extLst>
              <a:ext uri="{FF2B5EF4-FFF2-40B4-BE49-F238E27FC236}">
                <a16:creationId xmlns:a16="http://schemas.microsoft.com/office/drawing/2014/main" id="{B08896FB-C871-7F02-97A2-287EAA5D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0DFD9-CAB4-0CC4-B16F-E64CC9830ACB}"/>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04456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78AB-E028-C052-50D0-F6FAB4F98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BFDE0-7886-8845-2AF9-D9F696598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E772DD-0B38-A9CD-B38D-1B437E3E8A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824DFC-9EC9-C4BB-3DAF-1D6005CD4368}"/>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6" name="Footer Placeholder 5">
            <a:extLst>
              <a:ext uri="{FF2B5EF4-FFF2-40B4-BE49-F238E27FC236}">
                <a16:creationId xmlns:a16="http://schemas.microsoft.com/office/drawing/2014/main" id="{FEA70DE1-94DE-B842-F906-160AA77CB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A50621-0124-CE6D-A1B6-DD9175DCF1FF}"/>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32225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114E-433F-56FB-79BB-0B219077B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8A7CB-4ADD-5989-6F27-F537A19A84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05992-F1AC-2DD8-19A5-34AF510F03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17D7BA-CA5C-4651-6C3F-AF985F8B7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81CEB5-5BDE-6D11-FE78-599F75DAD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687ECD-9C94-F6CA-0DBA-7E33A0C3C688}"/>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8" name="Footer Placeholder 7">
            <a:extLst>
              <a:ext uri="{FF2B5EF4-FFF2-40B4-BE49-F238E27FC236}">
                <a16:creationId xmlns:a16="http://schemas.microsoft.com/office/drawing/2014/main" id="{52852F04-74C3-D028-B3AF-A4B4BE54D8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9377CD-3EE9-19D5-6A38-B75B4C91971D}"/>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98480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80E0-D5CA-01AA-FC86-627242E94E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31B209-98C9-DDC4-6E8A-870DC607EC8C}"/>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4" name="Footer Placeholder 3">
            <a:extLst>
              <a:ext uri="{FF2B5EF4-FFF2-40B4-BE49-F238E27FC236}">
                <a16:creationId xmlns:a16="http://schemas.microsoft.com/office/drawing/2014/main" id="{4B3F70E9-13F5-AAC0-684E-F77BD49A56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211B4E-16C1-1C4B-03A1-59648DC0FE5D}"/>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5525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B1960-2D82-1C0A-8326-AAB71B06A1B1}"/>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3" name="Footer Placeholder 2">
            <a:extLst>
              <a:ext uri="{FF2B5EF4-FFF2-40B4-BE49-F238E27FC236}">
                <a16:creationId xmlns:a16="http://schemas.microsoft.com/office/drawing/2014/main" id="{672D6312-E276-430E-310E-50C6E6E8D5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9E36A1-C7EB-254A-578F-15CBA0133275}"/>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2646980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62BE-E15E-566F-F6B3-8F92D30A5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64BB3-A2E5-C8A0-37A9-823E5290D2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0372E2-8B15-596C-19C2-62908685E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5191C-4A46-16AF-1042-8D79F6EAD385}"/>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6" name="Footer Placeholder 5">
            <a:extLst>
              <a:ext uri="{FF2B5EF4-FFF2-40B4-BE49-F238E27FC236}">
                <a16:creationId xmlns:a16="http://schemas.microsoft.com/office/drawing/2014/main" id="{FA469AC8-F38E-65CB-CF18-9AB8A95E3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14001-95B7-718E-7650-AA2DEACCB6D3}"/>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398671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3151-1913-C8AB-45F5-B3CCC79DC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2D42E-D915-0E45-3865-C1C39A8FDF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36B44B5-79F4-6792-29FA-93F96BBFD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14CD2-1A82-E7BA-7013-7979A2970267}"/>
              </a:ext>
            </a:extLst>
          </p:cNvPr>
          <p:cNvSpPr>
            <a:spLocks noGrp="1"/>
          </p:cNvSpPr>
          <p:nvPr>
            <p:ph type="dt" sz="half" idx="10"/>
          </p:nvPr>
        </p:nvSpPr>
        <p:spPr/>
        <p:txBody>
          <a:bodyPr/>
          <a:lstStyle/>
          <a:p>
            <a:fld id="{856D27F9-5BAD-4677-BD2D-EFA72C98F630}" type="datetimeFigureOut">
              <a:rPr lang="en-US" smtClean="0"/>
              <a:t>12/28/2024</a:t>
            </a:fld>
            <a:endParaRPr lang="en-US"/>
          </a:p>
        </p:txBody>
      </p:sp>
      <p:sp>
        <p:nvSpPr>
          <p:cNvPr id="6" name="Footer Placeholder 5">
            <a:extLst>
              <a:ext uri="{FF2B5EF4-FFF2-40B4-BE49-F238E27FC236}">
                <a16:creationId xmlns:a16="http://schemas.microsoft.com/office/drawing/2014/main" id="{B0B1B3D0-8FEE-778D-1260-A16ACD778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58A3D-60BC-BEB4-5785-17CB57014FA6}"/>
              </a:ext>
            </a:extLst>
          </p:cNvPr>
          <p:cNvSpPr>
            <a:spLocks noGrp="1"/>
          </p:cNvSpPr>
          <p:nvPr>
            <p:ph type="sldNum" sz="quarter" idx="12"/>
          </p:nvPr>
        </p:nvSpPr>
        <p:spPr/>
        <p:txBody>
          <a:bodyPr/>
          <a:lstStyle/>
          <a:p>
            <a:fld id="{E7480BB8-4F56-4EAE-91DF-56C64D824AC5}" type="slidenum">
              <a:rPr lang="en-US" smtClean="0"/>
              <a:t>‹#›</a:t>
            </a:fld>
            <a:endParaRPr lang="en-US"/>
          </a:p>
        </p:txBody>
      </p:sp>
    </p:spTree>
    <p:extLst>
      <p:ext uri="{BB962C8B-B14F-4D97-AF65-F5344CB8AC3E}">
        <p14:creationId xmlns:p14="http://schemas.microsoft.com/office/powerpoint/2010/main" val="199144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3000"/>
                <a:satMod val="150000"/>
                <a:shade val="98000"/>
                <a:lumMod val="102000"/>
              </a:schemeClr>
            </a:gs>
            <a:gs pos="50000">
              <a:srgbClr val="1D83D5"/>
            </a:gs>
            <a:gs pos="100000">
              <a:srgbClr val="1F82D8"/>
            </a:gs>
          </a:gsLst>
          <a:lin ang="0" scaled="1"/>
          <a:tileRect/>
        </a:gradFill>
        <a:effectLst/>
      </p:bgPr>
    </p:bg>
    <p:spTree>
      <p:nvGrpSpPr>
        <p:cNvPr id="1" name=""/>
        <p:cNvGrpSpPr/>
        <p:nvPr/>
      </p:nvGrpSpPr>
      <p:grpSpPr>
        <a:xfrm>
          <a:off x="0" y="0"/>
          <a:ext cx="0" cy="0"/>
          <a:chOff x="0" y="0"/>
          <a:chExt cx="0" cy="0"/>
        </a:xfrm>
      </p:grpSpPr>
      <p:pic>
        <p:nvPicPr>
          <p:cNvPr id="11" name="Picture 10" descr="A road with a snowy mountain in the background&#10;&#10;Description automatically generated">
            <a:extLst>
              <a:ext uri="{FF2B5EF4-FFF2-40B4-BE49-F238E27FC236}">
                <a16:creationId xmlns:a16="http://schemas.microsoft.com/office/drawing/2014/main" id="{6E4C4843-E88D-9204-B5EA-90EA4F81B4B9}"/>
              </a:ext>
            </a:extLst>
          </p:cNvPr>
          <p:cNvPicPr>
            <a:picLocks noChangeAspect="1"/>
          </p:cNvPicPr>
          <p:nvPr userDrawn="1"/>
        </p:nvPicPr>
        <p:blipFill>
          <a:blip r:embed="rId13">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6" r="6"/>
          <a:stretch/>
        </p:blipFill>
        <p:spPr>
          <a:xfrm>
            <a:off x="-1" y="0"/>
            <a:ext cx="12192001" cy="6858000"/>
          </a:xfrm>
          <a:prstGeom prst="rect">
            <a:avLst/>
          </a:prstGeom>
        </p:spPr>
      </p:pic>
      <p:sp>
        <p:nvSpPr>
          <p:cNvPr id="2" name="Title Placeholder 1">
            <a:extLst>
              <a:ext uri="{FF2B5EF4-FFF2-40B4-BE49-F238E27FC236}">
                <a16:creationId xmlns:a16="http://schemas.microsoft.com/office/drawing/2014/main" id="{842FF3BE-2CD9-D2AB-4849-30984F8245E4}"/>
              </a:ext>
            </a:extLst>
          </p:cNvPr>
          <p:cNvSpPr>
            <a:spLocks noGrp="1"/>
          </p:cNvSpPr>
          <p:nvPr>
            <p:ph type="title"/>
          </p:nvPr>
        </p:nvSpPr>
        <p:spPr>
          <a:xfrm>
            <a:off x="145143" y="0"/>
            <a:ext cx="1097642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EFDDE0-9239-57BC-C248-EF0206130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D10BD63-6F46-1BBC-7590-41CFF67F7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6D27F9-5BAD-4677-BD2D-EFA72C98F630}" type="datetimeFigureOut">
              <a:rPr lang="en-US" smtClean="0"/>
              <a:t>12/28/2024</a:t>
            </a:fld>
            <a:endParaRPr lang="en-US"/>
          </a:p>
        </p:txBody>
      </p:sp>
      <p:sp>
        <p:nvSpPr>
          <p:cNvPr id="5" name="Footer Placeholder 4">
            <a:extLst>
              <a:ext uri="{FF2B5EF4-FFF2-40B4-BE49-F238E27FC236}">
                <a16:creationId xmlns:a16="http://schemas.microsoft.com/office/drawing/2014/main" id="{B13241FF-41EB-BC1D-F60D-431F125020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D6336F4-4812-2203-B7CE-C006AEAA5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480BB8-4F56-4EAE-91DF-56C64D824AC5}" type="slidenum">
              <a:rPr lang="en-US" smtClean="0"/>
              <a:t>‹#›</a:t>
            </a:fld>
            <a:endParaRPr lang="en-US"/>
          </a:p>
        </p:txBody>
      </p:sp>
    </p:spTree>
    <p:extLst>
      <p:ext uri="{BB962C8B-B14F-4D97-AF65-F5344CB8AC3E}">
        <p14:creationId xmlns:p14="http://schemas.microsoft.com/office/powerpoint/2010/main" val="336782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800" b="1" kern="1200">
          <a:ln>
            <a:solidFill>
              <a:schemeClr val="tx1"/>
            </a:solidFill>
          </a:ln>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ln>
            <a:solidFill>
              <a:schemeClr val="tx1"/>
            </a:solidFill>
          </a:ln>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How</a:t>
            </a:r>
            <a:r>
              <a:rPr lang="en-US" baseline="0" dirty="0"/>
              <a:t> Can God be Love and still Condemn </a:t>
            </a:r>
            <a:endParaRPr dirty="0"/>
          </a:p>
        </p:txBody>
      </p:sp>
      <p:sp>
        <p:nvSpPr>
          <p:cNvPr id="3" name="Content Placeholder 2"/>
          <p:cNvSpPr>
            <a:spLocks noGrp="1"/>
          </p:cNvSpPr>
          <p:nvPr>
            <p:ph type="subTitle" idx="1"/>
          </p:nvPr>
        </p:nvSpPr>
        <p:spPr/>
        <p:txBody>
          <a:bodyPr/>
          <a:lstStyle/>
          <a:p>
            <a:endParaRPr dirty="0"/>
          </a:p>
          <a:p>
            <a:r>
              <a:rPr dirty="0"/>
              <a:t>Exploring the Depths of God’s Love through Scripture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God’s Love for the </a:t>
            </a:r>
            <a:r>
              <a:rPr dirty="0" err="1"/>
              <a:t>Unelect</a:t>
            </a:r>
            <a:r>
              <a:rPr lang="en-US" dirty="0"/>
              <a:t> (Justice)</a:t>
            </a:r>
            <a:endParaRPr dirty="0"/>
          </a:p>
        </p:txBody>
      </p:sp>
      <p:sp>
        <p:nvSpPr>
          <p:cNvPr id="3" name="Content Placeholder 2"/>
          <p:cNvSpPr>
            <a:spLocks noGrp="1"/>
          </p:cNvSpPr>
          <p:nvPr>
            <p:ph idx="1"/>
          </p:nvPr>
        </p:nvSpPr>
        <p:spPr>
          <a:xfrm>
            <a:off x="289832" y="1325563"/>
            <a:ext cx="10515600" cy="4818062"/>
          </a:xfrm>
        </p:spPr>
        <p:txBody>
          <a:bodyPr>
            <a:normAutofit fontScale="85000" lnSpcReduction="20000"/>
          </a:bodyPr>
          <a:lstStyle/>
          <a:p>
            <a:r>
              <a:rPr dirty="0"/>
              <a:t>Romans 9:22-23: "What if God, wanting to show His wrath… endured with much longsuffering the vessels of wrath."</a:t>
            </a:r>
            <a:endParaRPr lang="en-US" dirty="0"/>
          </a:p>
          <a:p>
            <a:r>
              <a:rPr lang="en-US" dirty="0"/>
              <a:t>Romans 2:1-6 Therefore you are inexcusable, O man, whoever you are who judge, for in whatever you judge another you condemn yourself; for you who judge practice the same things. But we know that the judgment of God is according to truth against those who practice such things. And do you think this, O man, you who judge those practicing such things, and doing the same, that you will escape the judgment of God? Or do you despise the riches of His goodness, forbearance, and longsuffering, not knowing that the goodness of God leads you to repentance? But in accordance with your hardness and your impenitent heart you are treasuring up for yourself wrath in the day of wrath and revelation of the righteous judgment of God, who “will render to each one according to his deeds”</a:t>
            </a:r>
            <a:endParaRPr dirty="0"/>
          </a:p>
        </p:txBody>
      </p:sp>
      <p:sp>
        <p:nvSpPr>
          <p:cNvPr id="4" name="TextBox 3">
            <a:extLst>
              <a:ext uri="{FF2B5EF4-FFF2-40B4-BE49-F238E27FC236}">
                <a16:creationId xmlns:a16="http://schemas.microsoft.com/office/drawing/2014/main" id="{E59A3AC2-042C-2FCB-2278-FF227E2FF4DA}"/>
              </a:ext>
            </a:extLst>
          </p:cNvPr>
          <p:cNvSpPr txBox="1"/>
          <p:nvPr/>
        </p:nvSpPr>
        <p:spPr>
          <a:xfrm>
            <a:off x="587022" y="6143625"/>
            <a:ext cx="10114845" cy="461665"/>
          </a:xfrm>
          <a:prstGeom prst="rect">
            <a:avLst/>
          </a:prstGeom>
          <a:solidFill>
            <a:srgbClr val="FFC000"/>
          </a:solidFill>
        </p:spPr>
        <p:txBody>
          <a:bodyPr wrap="square" rtlCol="0">
            <a:spAutoFit/>
          </a:bodyPr>
          <a:lstStyle/>
          <a:p>
            <a:pPr algn="ctr"/>
            <a:r>
              <a:rPr lang="en-US" sz="2400" dirty="0">
                <a:solidFill>
                  <a:schemeClr val="bg1"/>
                </a:solidFill>
              </a:rPr>
              <a:t>The </a:t>
            </a:r>
            <a:r>
              <a:rPr lang="en-US" sz="2400" dirty="0" err="1">
                <a:solidFill>
                  <a:schemeClr val="bg1"/>
                </a:solidFill>
              </a:rPr>
              <a:t>Unelect</a:t>
            </a:r>
            <a:r>
              <a:rPr lang="en-US" sz="2400" dirty="0">
                <a:solidFill>
                  <a:schemeClr val="bg1"/>
                </a:solidFill>
              </a:rPr>
              <a:t> will be disappointed to find their cries for Justice answered.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DEEA-B28D-FD05-61CA-1DB3837FFB7C}"/>
              </a:ext>
            </a:extLst>
          </p:cNvPr>
          <p:cNvSpPr>
            <a:spLocks noGrp="1"/>
          </p:cNvSpPr>
          <p:nvPr>
            <p:ph type="title"/>
          </p:nvPr>
        </p:nvSpPr>
        <p:spPr/>
        <p:txBody>
          <a:bodyPr>
            <a:normAutofit/>
          </a:bodyPr>
          <a:lstStyle/>
          <a:p>
            <a:r>
              <a:rPr lang="en-US" dirty="0"/>
              <a:t>Conclusion:  God Loves All Men</a:t>
            </a:r>
          </a:p>
        </p:txBody>
      </p:sp>
      <p:sp>
        <p:nvSpPr>
          <p:cNvPr id="3" name="Content Placeholder 2">
            <a:extLst>
              <a:ext uri="{FF2B5EF4-FFF2-40B4-BE49-F238E27FC236}">
                <a16:creationId xmlns:a16="http://schemas.microsoft.com/office/drawing/2014/main" id="{32197D7E-1EB2-012C-927D-691D4826775C}"/>
              </a:ext>
            </a:extLst>
          </p:cNvPr>
          <p:cNvSpPr>
            <a:spLocks noGrp="1"/>
          </p:cNvSpPr>
          <p:nvPr>
            <p:ph idx="1"/>
          </p:nvPr>
        </p:nvSpPr>
        <p:spPr>
          <a:xfrm>
            <a:off x="605972" y="1325563"/>
            <a:ext cx="10515600" cy="4563886"/>
          </a:xfrm>
        </p:spPr>
        <p:txBody>
          <a:bodyPr>
            <a:normAutofit fontScale="77500" lnSpcReduction="20000"/>
          </a:bodyPr>
          <a:lstStyle/>
          <a:p>
            <a:r>
              <a:rPr lang="en-US" dirty="0"/>
              <a:t>All Men receive Mercy</a:t>
            </a:r>
          </a:p>
          <a:p>
            <a:pPr lvl="1"/>
            <a:r>
              <a:rPr lang="en-US" dirty="0"/>
              <a:t>Elect </a:t>
            </a:r>
            <a:r>
              <a:rPr lang="en-US" dirty="0">
                <a:sym typeface="Wingdings" panose="05000000000000000000" pitchFamily="2" charset="2"/>
              </a:rPr>
              <a:t> Patience until Faith</a:t>
            </a:r>
          </a:p>
          <a:p>
            <a:pPr lvl="1"/>
            <a:r>
              <a:rPr lang="en-US" dirty="0" err="1">
                <a:sym typeface="Wingdings" panose="05000000000000000000" pitchFamily="2" charset="2"/>
              </a:rPr>
              <a:t>unElect</a:t>
            </a:r>
            <a:r>
              <a:rPr lang="en-US" dirty="0">
                <a:sym typeface="Wingdings" panose="05000000000000000000" pitchFamily="2" charset="2"/>
              </a:rPr>
              <a:t>  Patience until Death</a:t>
            </a:r>
          </a:p>
          <a:p>
            <a:pPr lvl="1"/>
            <a:endParaRPr lang="en-US" dirty="0">
              <a:sym typeface="Wingdings" panose="05000000000000000000" pitchFamily="2" charset="2"/>
            </a:endParaRPr>
          </a:p>
          <a:p>
            <a:r>
              <a:rPr lang="en-US" dirty="0">
                <a:sym typeface="Wingdings" panose="05000000000000000000" pitchFamily="2" charset="2"/>
              </a:rPr>
              <a:t>All Men receive Relationship they Want</a:t>
            </a:r>
          </a:p>
          <a:p>
            <a:pPr lvl="1"/>
            <a:r>
              <a:rPr lang="en-US" dirty="0">
                <a:sym typeface="Wingdings" panose="05000000000000000000" pitchFamily="2" charset="2"/>
              </a:rPr>
              <a:t>Elect  God as Father – Grace &amp; Forgiveness – New Life in Christ for Eternity</a:t>
            </a:r>
          </a:p>
          <a:p>
            <a:pPr lvl="1"/>
            <a:r>
              <a:rPr lang="en-US" dirty="0" err="1">
                <a:sym typeface="Wingdings" panose="05000000000000000000" pitchFamily="2" charset="2"/>
              </a:rPr>
              <a:t>unElect</a:t>
            </a:r>
            <a:r>
              <a:rPr lang="en-US" dirty="0">
                <a:sym typeface="Wingdings" panose="05000000000000000000" pitchFamily="2" charset="2"/>
              </a:rPr>
              <a:t>  God as Judge – Rebellion &amp; Accountability – Old Life in Sin until death</a:t>
            </a:r>
          </a:p>
          <a:p>
            <a:pPr lvl="1"/>
            <a:endParaRPr lang="en-US" dirty="0"/>
          </a:p>
          <a:p>
            <a:r>
              <a:rPr lang="en-US" dirty="0">
                <a:sym typeface="Wingdings" panose="05000000000000000000" pitchFamily="2" charset="2"/>
              </a:rPr>
              <a:t>All Men receive Justice</a:t>
            </a:r>
          </a:p>
          <a:p>
            <a:pPr lvl="1"/>
            <a:r>
              <a:rPr lang="en-US" dirty="0">
                <a:sym typeface="Wingdings" panose="05000000000000000000" pitchFamily="2" charset="2"/>
              </a:rPr>
              <a:t>Elect  Christ Pays for our sins</a:t>
            </a:r>
          </a:p>
          <a:p>
            <a:pPr lvl="1"/>
            <a:r>
              <a:rPr lang="en-US" dirty="0" err="1">
                <a:sym typeface="Wingdings" panose="05000000000000000000" pitchFamily="2" charset="2"/>
              </a:rPr>
              <a:t>unElect</a:t>
            </a:r>
            <a:r>
              <a:rPr lang="en-US" dirty="0">
                <a:sym typeface="Wingdings" panose="05000000000000000000" pitchFamily="2" charset="2"/>
              </a:rPr>
              <a:t>  Pay for their own sins</a:t>
            </a:r>
          </a:p>
        </p:txBody>
      </p:sp>
    </p:spTree>
    <p:extLst>
      <p:ext uri="{BB962C8B-B14F-4D97-AF65-F5344CB8AC3E}">
        <p14:creationId xmlns:p14="http://schemas.microsoft.com/office/powerpoint/2010/main" val="4278940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God’s </a:t>
            </a:r>
            <a:r>
              <a:rPr lang="en-US" dirty="0"/>
              <a:t>Is Love</a:t>
            </a:r>
            <a:endParaRPr dirty="0"/>
          </a:p>
        </p:txBody>
      </p:sp>
      <p:sp>
        <p:nvSpPr>
          <p:cNvPr id="3" name="Content Placeholder 2"/>
          <p:cNvSpPr>
            <a:spLocks noGrp="1"/>
          </p:cNvSpPr>
          <p:nvPr>
            <p:ph idx="1"/>
          </p:nvPr>
        </p:nvSpPr>
        <p:spPr>
          <a:xfrm>
            <a:off x="605972" y="1360487"/>
            <a:ext cx="10515600" cy="4573587"/>
          </a:xfrm>
        </p:spPr>
        <p:txBody>
          <a:bodyPr>
            <a:normAutofit fontScale="70000" lnSpcReduction="20000"/>
          </a:bodyPr>
          <a:lstStyle/>
          <a:p>
            <a:r>
              <a:rPr lang="en-US" dirty="0"/>
              <a:t>1 John 4:8 The one who does not love does not know God.  For God is Love</a:t>
            </a:r>
          </a:p>
          <a:p>
            <a:endParaRPr lang="en-US" dirty="0"/>
          </a:p>
          <a:p>
            <a:r>
              <a:rPr lang="en-US" dirty="0"/>
              <a:t>John 3:16 “For God so loved the world, that He gave His only begotten Son, that whoever believes in Him shall not perish, but have eternal life.</a:t>
            </a:r>
          </a:p>
          <a:p>
            <a:pPr lvl="1"/>
            <a:r>
              <a:rPr dirty="0"/>
              <a:t>Agape: Unconditional, sacrificial love</a:t>
            </a:r>
            <a:endParaRPr lang="en-US" dirty="0"/>
          </a:p>
          <a:p>
            <a:pPr lvl="1"/>
            <a:endParaRPr dirty="0"/>
          </a:p>
          <a:p>
            <a:r>
              <a:rPr dirty="0"/>
              <a:t>God’s love reflects His attributes: Holy, Just, Eternal</a:t>
            </a:r>
            <a:endParaRPr lang="en-US" dirty="0"/>
          </a:p>
          <a:p>
            <a:pPr lvl="1"/>
            <a:r>
              <a:rPr lang="en-US" dirty="0"/>
              <a:t>Holy – His Love is perfect, unique and complete</a:t>
            </a:r>
          </a:p>
          <a:p>
            <a:pPr lvl="1"/>
            <a:r>
              <a:rPr lang="en-US" dirty="0"/>
              <a:t>Just – His Love is reflected in His hatred of sin</a:t>
            </a:r>
          </a:p>
          <a:p>
            <a:pPr lvl="1"/>
            <a:r>
              <a:rPr lang="en-US" dirty="0"/>
              <a:t>Eternal – His Love is unchanging and Independent of our behavior</a:t>
            </a:r>
          </a:p>
          <a:p>
            <a:endParaRPr dirty="0"/>
          </a:p>
          <a:p>
            <a:r>
              <a:rPr lang="en-US" dirty="0"/>
              <a:t>Romans 5:8 But God demonstrates His own love toward us, in that while we were yet sinners, Christ died for us.</a:t>
            </a:r>
          </a:p>
          <a:p>
            <a:pPr lvl="1"/>
            <a:r>
              <a:rPr dirty="0"/>
              <a:t>Christ manifests God’s love as both Savior and Judge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God’s Love for All Men (Creation)</a:t>
            </a:r>
          </a:p>
        </p:txBody>
      </p:sp>
      <p:sp>
        <p:nvSpPr>
          <p:cNvPr id="3" name="Content Placeholder 2"/>
          <p:cNvSpPr>
            <a:spLocks noGrp="1"/>
          </p:cNvSpPr>
          <p:nvPr>
            <p:ph idx="1"/>
          </p:nvPr>
        </p:nvSpPr>
        <p:spPr/>
        <p:txBody>
          <a:bodyPr/>
          <a:lstStyle/>
          <a:p>
            <a:r>
              <a:rPr dirty="0"/>
              <a:t>Genesis 1:27 (NKJV): "So God created man in His own image; male and female He created them."</a:t>
            </a:r>
          </a:p>
          <a:p>
            <a:pPr lvl="1"/>
            <a:r>
              <a:rPr dirty="0"/>
              <a:t>Humanity reflects God’s image, enabling us to flourish in His creation.</a:t>
            </a:r>
            <a:endParaRPr lang="en-US" dirty="0"/>
          </a:p>
          <a:p>
            <a:endParaRPr dirty="0"/>
          </a:p>
          <a:p>
            <a:r>
              <a:rPr dirty="0"/>
              <a:t>Colossians 1:16: "For by Him all things were created… All things were created through Him and for Him."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God’s Love for All Men (Patience)</a:t>
            </a:r>
          </a:p>
        </p:txBody>
      </p:sp>
      <p:sp>
        <p:nvSpPr>
          <p:cNvPr id="3" name="Content Placeholder 2"/>
          <p:cNvSpPr>
            <a:spLocks noGrp="1"/>
          </p:cNvSpPr>
          <p:nvPr>
            <p:ph idx="1"/>
          </p:nvPr>
        </p:nvSpPr>
        <p:spPr>
          <a:xfrm>
            <a:off x="752475" y="1444625"/>
            <a:ext cx="10515600" cy="4351338"/>
          </a:xfrm>
        </p:spPr>
        <p:txBody>
          <a:bodyPr/>
          <a:lstStyle/>
          <a:p>
            <a:r>
              <a:rPr lang="en-US" dirty="0"/>
              <a:t>2 Peter 3:9 The Lord is not slow about His promise, as some count slowness, but is patient toward you, not wishing for any to perish but for all to come to repentance.</a:t>
            </a:r>
          </a:p>
          <a:p>
            <a:pPr lvl="1"/>
            <a:r>
              <a:rPr dirty="0"/>
              <a:t>God’s patience shows His love, allowing sinners time to repent.</a:t>
            </a:r>
            <a:endParaRPr lang="en-US" dirty="0"/>
          </a:p>
          <a:p>
            <a:r>
              <a:rPr lang="en-US" dirty="0"/>
              <a:t>Romans 2:4 Or do you think lightly of the riches of His kindness and tolerance and patience, not knowing that the kindness of God leads you to repentance?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God’s Love for All Men (Sustenance)</a:t>
            </a:r>
          </a:p>
        </p:txBody>
      </p:sp>
      <p:sp>
        <p:nvSpPr>
          <p:cNvPr id="3" name="Content Placeholder 2"/>
          <p:cNvSpPr>
            <a:spLocks noGrp="1"/>
          </p:cNvSpPr>
          <p:nvPr>
            <p:ph idx="1"/>
          </p:nvPr>
        </p:nvSpPr>
        <p:spPr>
          <a:xfrm>
            <a:off x="581025" y="1360487"/>
            <a:ext cx="10668000" cy="4706937"/>
          </a:xfrm>
        </p:spPr>
        <p:txBody>
          <a:bodyPr>
            <a:normAutofit fontScale="85000" lnSpcReduction="10000"/>
          </a:bodyPr>
          <a:lstStyle/>
          <a:p>
            <a:r>
              <a:rPr dirty="0"/>
              <a:t>Acts 17:25: "He gives to all life, breath, and all things."</a:t>
            </a:r>
          </a:p>
          <a:p>
            <a:pPr lvl="1"/>
            <a:r>
              <a:rPr dirty="0"/>
              <a:t>God’s provision of life reflects His general love for humanity.</a:t>
            </a:r>
            <a:endParaRPr lang="en-US" dirty="0"/>
          </a:p>
          <a:p>
            <a:pPr lvl="1"/>
            <a:endParaRPr lang="en-US" dirty="0"/>
          </a:p>
          <a:p>
            <a:r>
              <a:rPr lang="en-US" dirty="0"/>
              <a:t>Matthew 5:43-48 You have heard that it was said, ‘YOU SHALL LOVE YOUR NEIGHBOR and hate your enemy.’ But I say to you, love your enemies and pray for those who persecute you, so that you may be sons of your Father who is in heaven; </a:t>
            </a:r>
            <a:r>
              <a:rPr lang="en-US" u="sng" dirty="0"/>
              <a:t>for He causes His sun to rise on the evil and the good</a:t>
            </a:r>
            <a:r>
              <a:rPr lang="en-US" dirty="0"/>
              <a:t>, and sends rain on the righteous and the unrighteous. For if you love those who love you, what reward do you have? Do not even the tax collectors do the same? If you greet only your brothers, what more are you doing than others? Do not even the Gentiles do the same? Therefore you are to be perfect, </a:t>
            </a:r>
            <a:r>
              <a:rPr lang="en-US" u="sng" dirty="0"/>
              <a:t>as your heavenly Father is perfect</a:t>
            </a:r>
            <a:r>
              <a:rPr lang="en-US" dirty="0"/>
              <a:t>.</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God’s Love for the Elect (</a:t>
            </a:r>
            <a:r>
              <a:rPr lang="en-US" dirty="0"/>
              <a:t>Relationship</a:t>
            </a:r>
            <a:r>
              <a:rPr dirty="0"/>
              <a:t>)</a:t>
            </a:r>
          </a:p>
        </p:txBody>
      </p:sp>
      <p:sp>
        <p:nvSpPr>
          <p:cNvPr id="3" name="Content Placeholder 2"/>
          <p:cNvSpPr>
            <a:spLocks noGrp="1"/>
          </p:cNvSpPr>
          <p:nvPr>
            <p:ph idx="1"/>
          </p:nvPr>
        </p:nvSpPr>
        <p:spPr>
          <a:xfrm>
            <a:off x="733425" y="1406525"/>
            <a:ext cx="10515600" cy="4351338"/>
          </a:xfrm>
        </p:spPr>
        <p:txBody>
          <a:bodyPr>
            <a:normAutofit fontScale="77500" lnSpcReduction="20000"/>
          </a:bodyPr>
          <a:lstStyle/>
          <a:p>
            <a:r>
              <a:rPr dirty="0"/>
              <a:t>Chosen Before the Foundation of the World</a:t>
            </a:r>
          </a:p>
          <a:p>
            <a:endParaRPr dirty="0"/>
          </a:p>
          <a:p>
            <a:r>
              <a:rPr dirty="0"/>
              <a:t>Ephesians 1:4-5: "He chose us in Him before the foundation of the world."</a:t>
            </a:r>
          </a:p>
          <a:p>
            <a:pPr lvl="1"/>
            <a:r>
              <a:rPr dirty="0"/>
              <a:t>God’s love is demonstrated in His sovereign choice for the elect.</a:t>
            </a:r>
            <a:endParaRPr lang="en-US" dirty="0"/>
          </a:p>
          <a:p>
            <a:r>
              <a:rPr lang="en-US" dirty="0"/>
              <a:t>John 1:11-12 He came to His own, and His own did not receive Him. But as many as received Him, to them He gave the right to become children of God, to those who believe in His name</a:t>
            </a:r>
          </a:p>
          <a:p>
            <a:pPr lvl="1"/>
            <a:r>
              <a:rPr lang="en-US" dirty="0"/>
              <a:t>Elect relationship is Father - Child</a:t>
            </a:r>
          </a:p>
          <a:p>
            <a:r>
              <a:rPr lang="en-US" dirty="0"/>
              <a:t>Psalms 10:13 Why do the wicked renounce God?</a:t>
            </a:r>
            <a:br>
              <a:rPr lang="en-US" dirty="0"/>
            </a:br>
            <a:r>
              <a:rPr lang="en-US" dirty="0"/>
              <a:t>He has said in his heart,</a:t>
            </a:r>
            <a:br>
              <a:rPr lang="en-US" dirty="0"/>
            </a:br>
            <a:r>
              <a:rPr lang="en-US" dirty="0"/>
              <a:t>“You will not require an account.”</a:t>
            </a:r>
          </a:p>
          <a:p>
            <a:pPr lvl="1"/>
            <a:r>
              <a:rPr lang="en-US" dirty="0" err="1"/>
              <a:t>Unelect</a:t>
            </a:r>
            <a:r>
              <a:rPr lang="en-US" dirty="0"/>
              <a:t> relationship is King - Subject</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dirty="0"/>
              <a:t>God’s Love for the Elect (</a:t>
            </a:r>
            <a:r>
              <a:rPr lang="en-US" dirty="0"/>
              <a:t>Sovereign  Will</a:t>
            </a:r>
            <a:r>
              <a:rPr dirty="0"/>
              <a:t>)</a:t>
            </a:r>
          </a:p>
        </p:txBody>
      </p:sp>
      <p:sp>
        <p:nvSpPr>
          <p:cNvPr id="3" name="Content Placeholder 2"/>
          <p:cNvSpPr>
            <a:spLocks noGrp="1"/>
          </p:cNvSpPr>
          <p:nvPr>
            <p:ph idx="1"/>
          </p:nvPr>
        </p:nvSpPr>
        <p:spPr/>
        <p:txBody>
          <a:bodyPr/>
          <a:lstStyle/>
          <a:p>
            <a:r>
              <a:t>Election Based on Sovereign Will</a:t>
            </a:r>
          </a:p>
          <a:p>
            <a:endParaRPr/>
          </a:p>
          <a:p>
            <a:r>
              <a:t>Romans 9:11-13: "Jacob I have loved, but Esau I have hated."</a:t>
            </a:r>
          </a:p>
          <a:p>
            <a:r>
              <a:t>God’s election is not based on merit but on His sovereign will.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God’s Love for the Elect (</a:t>
            </a:r>
            <a:r>
              <a:rPr lang="en-US" dirty="0"/>
              <a:t>Eternal</a:t>
            </a:r>
            <a:r>
              <a:rPr dirty="0"/>
              <a:t>)</a:t>
            </a:r>
          </a:p>
        </p:txBody>
      </p:sp>
      <p:sp>
        <p:nvSpPr>
          <p:cNvPr id="3" name="Content Placeholder 2"/>
          <p:cNvSpPr>
            <a:spLocks noGrp="1"/>
          </p:cNvSpPr>
          <p:nvPr>
            <p:ph idx="1"/>
          </p:nvPr>
        </p:nvSpPr>
        <p:spPr>
          <a:xfrm>
            <a:off x="504825" y="1325563"/>
            <a:ext cx="10515600" cy="4651375"/>
          </a:xfrm>
        </p:spPr>
        <p:txBody>
          <a:bodyPr>
            <a:normAutofit fontScale="92500" lnSpcReduction="10000"/>
          </a:bodyPr>
          <a:lstStyle/>
          <a:p>
            <a:r>
              <a:rPr dirty="0"/>
              <a:t>Jeremiah 31:3: "Yes, I have loved you with an everlasting love."</a:t>
            </a:r>
          </a:p>
          <a:p>
            <a:r>
              <a:rPr lang="en-US" dirty="0"/>
              <a:t>Lamentations 3:22-23 Through the LORD’s mercies we are not consumed, Because His compassions fail not. They </a:t>
            </a:r>
          </a:p>
          <a:p>
            <a:r>
              <a:rPr lang="en-US" dirty="0"/>
              <a:t>Romans 8:37-39 Yet in all these things we are more than conquerors through Him who loved us. For I am persuaded that neither death nor life, nor angels nor principalities nor powers, nor things present nor things to come, nor height nor depth, nor any other created thing, shall be able to separate us from the love of God which is in Christ Jesus our </a:t>
            </a:r>
            <a:r>
              <a:rPr lang="en-US" dirty="0" err="1"/>
              <a:t>Lord.are</a:t>
            </a:r>
            <a:r>
              <a:rPr lang="en-US" dirty="0"/>
              <a:t> new every morning; Great is Your faithfulness.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God’s Love for the Elect (</a:t>
            </a:r>
            <a:r>
              <a:rPr lang="en-US" dirty="0"/>
              <a:t>Discipline</a:t>
            </a:r>
            <a:r>
              <a:rPr dirty="0"/>
              <a:t>)</a:t>
            </a:r>
          </a:p>
        </p:txBody>
      </p:sp>
      <p:sp>
        <p:nvSpPr>
          <p:cNvPr id="3" name="Content Placeholder 2"/>
          <p:cNvSpPr>
            <a:spLocks noGrp="1"/>
          </p:cNvSpPr>
          <p:nvPr>
            <p:ph idx="1"/>
          </p:nvPr>
        </p:nvSpPr>
        <p:spPr/>
        <p:txBody>
          <a:bodyPr/>
          <a:lstStyle/>
          <a:p>
            <a:r>
              <a:rPr dirty="0"/>
              <a:t>Hebrews 12:6-7: "For whom the Lord loves He chastens."</a:t>
            </a:r>
          </a:p>
          <a:p>
            <a:r>
              <a:rPr lang="en-US" dirty="0"/>
              <a:t>Proverbs 3:11-12 My son, do not despise the chastening of the LORD, Nor detest His correction;</a:t>
            </a:r>
            <a:br>
              <a:rPr lang="en-US" dirty="0"/>
            </a:br>
            <a:r>
              <a:rPr lang="en-US" dirty="0"/>
              <a:t>For whom the LORD loves He corrects, Just as a father the son in whom he delights.</a:t>
            </a:r>
          </a:p>
          <a:p>
            <a:r>
              <a:rPr lang="en-US" dirty="0"/>
              <a:t>Revelation 3:19 As many as I love, I rebuke and chasten.</a:t>
            </a:r>
            <a:endParaRPr dirty="0"/>
          </a:p>
        </p:txBody>
      </p:sp>
    </p:spTree>
  </p:cSld>
  <p:clrMapOvr>
    <a:masterClrMapping/>
  </p:clrMapOvr>
</p:sld>
</file>

<file path=ppt/theme/theme1.xml><?xml version="1.0" encoding="utf-8"?>
<a:theme xmlns:a="http://schemas.openxmlformats.org/drawingml/2006/main" name="Rob's Sermon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569</TotalTime>
  <Words>1175</Words>
  <Application>Microsoft Office PowerPoint</Application>
  <PresentationFormat>Widescreen</PresentationFormat>
  <Paragraphs>74</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Arial</vt:lpstr>
      <vt:lpstr>Calibri</vt:lpstr>
      <vt:lpstr>Wingdings</vt:lpstr>
      <vt:lpstr>Rob's Sermon Theme</vt:lpstr>
      <vt:lpstr>How Can God be Love and still Condemn </vt:lpstr>
      <vt:lpstr>God’s Is Love</vt:lpstr>
      <vt:lpstr>God’s Love for All Men (Creation)</vt:lpstr>
      <vt:lpstr>God’s Love for All Men (Patience)</vt:lpstr>
      <vt:lpstr>God’s Love for All Men (Sustenance)</vt:lpstr>
      <vt:lpstr>God’s Love for the Elect (Relationship)</vt:lpstr>
      <vt:lpstr>God’s Love for the Elect (Sovereign  Will)</vt:lpstr>
      <vt:lpstr>God’s Love for the Elect (Eternal)</vt:lpstr>
      <vt:lpstr>God’s Love for the Elect (Discipline)</vt:lpstr>
      <vt:lpstr>God’s Love for the Unelect (Justice)</vt:lpstr>
      <vt:lpstr>Conclusion:  God Loves All Men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Rob Gregory</cp:lastModifiedBy>
  <cp:revision>3</cp:revision>
  <dcterms:created xsi:type="dcterms:W3CDTF">2013-01-27T09:14:16Z</dcterms:created>
  <dcterms:modified xsi:type="dcterms:W3CDTF">2024-12-29T03:25:15Z</dcterms:modified>
  <cp:category/>
</cp:coreProperties>
</file>