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09" r:id="rId1"/>
  </p:sldMasterIdLst>
  <p:notesMasterIdLst>
    <p:notesMasterId r:id="rId14"/>
  </p:notesMasterIdLst>
  <p:sldIdLst>
    <p:sldId id="263" r:id="rId2"/>
    <p:sldId id="264" r:id="rId3"/>
    <p:sldId id="265" r:id="rId4"/>
    <p:sldId id="256" r:id="rId5"/>
    <p:sldId id="257" r:id="rId6"/>
    <p:sldId id="258" r:id="rId7"/>
    <p:sldId id="276" r:id="rId8"/>
    <p:sldId id="259" r:id="rId9"/>
    <p:sldId id="261" r:id="rId10"/>
    <p:sldId id="274" r:id="rId11"/>
    <p:sldId id="262" r:id="rId12"/>
    <p:sldId id="27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35" autoAdjust="0"/>
  </p:normalViewPr>
  <p:slideViewPr>
    <p:cSldViewPr snapToGrid="0" snapToObjects="1">
      <p:cViewPr varScale="1">
        <p:scale>
          <a:sx n="86" d="100"/>
          <a:sy n="86" d="100"/>
        </p:scale>
        <p:origin x="3054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F2C99-1545-4629-A5DF-FA72294F2C7F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B982C-1AFF-4E11-9BF7-56646A52A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2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King Responsibilities:</a:t>
            </a:r>
          </a:p>
          <a:p>
            <a:pPr marL="228600" indent="-228600">
              <a:buAutoNum type="arabicPeriod"/>
            </a:pPr>
            <a:r>
              <a:rPr lang="en-US" dirty="0"/>
              <a:t>Chosen by God</a:t>
            </a:r>
          </a:p>
          <a:p>
            <a:pPr marL="228600" indent="-228600">
              <a:buAutoNum type="arabicPeriod"/>
            </a:pPr>
            <a:r>
              <a:rPr lang="en-US" dirty="0"/>
              <a:t>Not enriching himself</a:t>
            </a:r>
          </a:p>
          <a:p>
            <a:pPr marL="228600" indent="-228600">
              <a:buAutoNum type="arabicPeriod"/>
            </a:pPr>
            <a:r>
              <a:rPr lang="en-US" dirty="0"/>
              <a:t>Study God’s Law and Fear the Lord</a:t>
            </a:r>
          </a:p>
          <a:p>
            <a:pPr marL="0" indent="0">
              <a:buNone/>
            </a:pPr>
            <a:r>
              <a:rPr lang="en-US" dirty="0"/>
              <a:t>King’s Objectives</a:t>
            </a:r>
          </a:p>
          <a:p>
            <a:pPr marL="228600" indent="-228600">
              <a:buAutoNum type="arabicPeriod"/>
            </a:pPr>
            <a:r>
              <a:rPr lang="en-US" dirty="0"/>
              <a:t>Humility</a:t>
            </a:r>
          </a:p>
          <a:p>
            <a:pPr marL="228600" indent="-228600">
              <a:buAutoNum type="arabicPeriod"/>
            </a:pPr>
            <a:r>
              <a:rPr lang="en-US" dirty="0"/>
              <a:t>Obedience</a:t>
            </a:r>
          </a:p>
          <a:p>
            <a:pPr marL="228600" indent="-228600">
              <a:buAutoNum type="arabicPeriod"/>
            </a:pPr>
            <a:r>
              <a:rPr lang="en-US" dirty="0"/>
              <a:t>Promote the General Welfare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B982C-1AFF-4E11-9BF7-56646A52A9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0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does a given government rise up?</a:t>
            </a:r>
          </a:p>
          <a:p>
            <a:r>
              <a:rPr lang="en-US" dirty="0"/>
              <a:t>From whom do they receive authority?  God alone.</a:t>
            </a:r>
          </a:p>
          <a:p>
            <a:r>
              <a:rPr lang="en-US" dirty="0"/>
              <a:t>Does that include only what we would call “Good” governments?</a:t>
            </a:r>
          </a:p>
          <a:p>
            <a:endParaRPr lang="en-US" dirty="0"/>
          </a:p>
          <a:p>
            <a:r>
              <a:rPr lang="en-US" dirty="0"/>
              <a:t>So How should a Christian respond to government?  </a:t>
            </a:r>
          </a:p>
          <a:p>
            <a:r>
              <a:rPr lang="en-US" dirty="0"/>
              <a:t>	Recognize its legitimate authority for governance.</a:t>
            </a:r>
          </a:p>
          <a:p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B982C-1AFF-4E11-9BF7-56646A52A9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67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Q: Would there have been an expectation in Biblical times that a Christian could wield political influence?</a:t>
            </a:r>
          </a:p>
          <a:p>
            <a:r>
              <a:rPr lang="en-US" dirty="0"/>
              <a:t>	NO.  That would be the exception, not the rule.</a:t>
            </a:r>
          </a:p>
          <a:p>
            <a:r>
              <a:rPr lang="en-US" dirty="0"/>
              <a:t>Q: What influence would be expected in Biblical times?</a:t>
            </a:r>
          </a:p>
          <a:p>
            <a:r>
              <a:rPr lang="en-US" dirty="0"/>
              <a:t>	Moral and ethical societal standards.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B982C-1AFF-4E11-9BF7-56646A52A9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25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called to thrive and grow where we are placed.</a:t>
            </a:r>
          </a:p>
          <a:p>
            <a:r>
              <a:rPr lang="en-US" dirty="0"/>
              <a:t>Seek peace of the city … why?</a:t>
            </a:r>
          </a:p>
          <a:p>
            <a:r>
              <a:rPr lang="en-US" dirty="0"/>
              <a:t>	So that we will have peace.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B982C-1AFF-4E11-9BF7-56646A52A9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20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6B242-B3DA-6E71-358E-691A57AB9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6F2D27-49C6-6C88-84B5-D602035541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B86EE9-4F1D-0EB5-83F9-6CA2601A0E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 we seek peace and to thrive?</a:t>
            </a:r>
          </a:p>
          <a:p>
            <a:r>
              <a:rPr lang="en-US" dirty="0"/>
              <a:t>Because the Lord has promised to redeem us.  If we are thrashing and not thriving, who will be left for the Lord to gather?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0482-2AC7-A81E-EE36-9487754FCA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B982C-1AFF-4E11-9BF7-56646A52A9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04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does God think of Nations and Governments that oppose Him?</a:t>
            </a:r>
          </a:p>
          <a:p>
            <a:endParaRPr lang="en-US" dirty="0"/>
          </a:p>
          <a:p>
            <a:r>
              <a:rPr lang="en-US" dirty="0"/>
              <a:t>He laughs, holds them in derision and speaks to them in wrath.</a:t>
            </a:r>
          </a:p>
          <a:p>
            <a:r>
              <a:rPr lang="en-US" dirty="0"/>
              <a:t>He has a plan beyond the Nations.  His King in Zion.</a:t>
            </a:r>
          </a:p>
          <a:p>
            <a:endParaRPr lang="en-US" dirty="0"/>
          </a:p>
          <a:p>
            <a:r>
              <a:rPr lang="en-US" dirty="0"/>
              <a:t>What is our responsibility as Christians in light of this Psalm?  Remember who is King, and where He has placed Authority and Power and the Future.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B982C-1AFF-4E11-9BF7-56646A52A9E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38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Acknowledge Government Legitimacy (pay your taxes)</a:t>
            </a:r>
          </a:p>
          <a:p>
            <a:pPr marL="228600" indent="-228600">
              <a:buAutoNum type="arabicPeriod"/>
            </a:pPr>
            <a:r>
              <a:rPr lang="en-US" dirty="0"/>
              <a:t>Take your Moral Stand</a:t>
            </a:r>
          </a:p>
          <a:p>
            <a:pPr marL="228600" indent="-228600">
              <a:buAutoNum type="arabicPeriod"/>
            </a:pPr>
            <a:r>
              <a:rPr lang="en-US" dirty="0"/>
              <a:t>Seek God’s Kingdom First</a:t>
            </a:r>
          </a:p>
          <a:p>
            <a:pPr marL="228600" indent="-228600">
              <a:buAutoNum type="arabicPeriod"/>
            </a:pPr>
            <a:r>
              <a:rPr lang="en-US" dirty="0"/>
              <a:t>Don’t try to conquer this world.</a:t>
            </a:r>
          </a:p>
          <a:p>
            <a:pPr marL="228600" indent="-228600">
              <a:buAutoNum type="arabicPeriod"/>
            </a:pPr>
            <a:r>
              <a:rPr lang="en-US" dirty="0"/>
              <a:t>Serve rather than Lead</a:t>
            </a:r>
          </a:p>
          <a:p>
            <a:pPr marL="228600" indent="-228600">
              <a:buAutoNum type="arabicPeriod"/>
            </a:pPr>
            <a:r>
              <a:rPr lang="en-US" dirty="0"/>
              <a:t>Pray for Governors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B982C-1AFF-4E11-9BF7-56646A52A9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88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1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89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4266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47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9629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80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72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0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0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2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8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1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8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7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0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4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60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0" r:id="rId1"/>
    <p:sldLayoutId id="2147484411" r:id="rId2"/>
    <p:sldLayoutId id="2147484412" r:id="rId3"/>
    <p:sldLayoutId id="2147484413" r:id="rId4"/>
    <p:sldLayoutId id="2147484414" r:id="rId5"/>
    <p:sldLayoutId id="2147484415" r:id="rId6"/>
    <p:sldLayoutId id="2147484416" r:id="rId7"/>
    <p:sldLayoutId id="2147484417" r:id="rId8"/>
    <p:sldLayoutId id="2147484418" r:id="rId9"/>
    <p:sldLayoutId id="2147484419" r:id="rId10"/>
    <p:sldLayoutId id="2147484420" r:id="rId11"/>
    <p:sldLayoutId id="2147484421" r:id="rId12"/>
    <p:sldLayoutId id="2147484422" r:id="rId13"/>
    <p:sldLayoutId id="2147484423" r:id="rId14"/>
    <p:sldLayoutId id="2147484424" r:id="rId15"/>
    <p:sldLayoutId id="21474844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-NiQ4YhYNk?feature=oembe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D356F1A-690D-401E-8CF3-E4686CDFE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398A7BA-9279-4363-9D59-238782AB6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57608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ACCBEEF-7085-4833-8335-E4613C0A1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39C0EC5-6C91-409A-AB3F-D66AF23E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D4A9340-30CF-474C-AC93-3E9048DFE9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2D90565-D660-46B2-B574-5A6E37C8B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ADDF1F8-3D32-49F9-8A53-B01C2D92CC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D712377-DF82-454C-8AF4-CA681129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94E1871-CC0E-4704-902D-A324F58E4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CEE1CA2-8DDF-468B-B5E5-B584B84BD6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AA4172B-3921-482A-ABEF-E70C9242A4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D277B64-E367-442D-B59F-993A45856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4BA4199-8677-44FF-BD30-63130A0F5D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890CEB5-09DD-4185-9405-A39BA6405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B88DAD3-AF6F-4D6C-8512-7239A69A4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84823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1BA39A29-3A4E-4822-A540-9AD6ACCBA9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B2ACACE6-15B3-4FAF-AA08-E1006B3FD5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1F9A4D9A-69F4-4FEC-B0DE-DD76F476E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E92DC9B5-F16D-4C41-824C-822DE7AA00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E737D559-8865-4000-A777-792FF67549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B1C2147A-442E-40A4-8A97-FF053B9D2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B138F17C-6D47-4F1B-BE44-4A47FBCFF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1BCD5498-C801-426F-9CDD-B84178E72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6DB0639C-39E0-4218-B7D1-0408D870F4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72715634-CCEA-4B5D-94D7-E2C090EA1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6BE08C78-1349-4408-8CE2-ED20F3244D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642D5BF8-EF6C-43FC-947B-698688211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E90878C-1369-E0F5-34D7-522A194D5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5066" y="2514600"/>
            <a:ext cx="5681134" cy="2262781"/>
          </a:xfrm>
        </p:spPr>
        <p:txBody>
          <a:bodyPr>
            <a:normAutofit/>
          </a:bodyPr>
          <a:lstStyle/>
          <a:p>
            <a:r>
              <a:rPr lang="en-US" sz="4400" dirty="0"/>
              <a:t>Should I participate in Politics?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01CCAC-06D6-49B4-D840-ACA55EC9E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25066" y="4777379"/>
            <a:ext cx="5681134" cy="1126283"/>
          </a:xfrm>
        </p:spPr>
        <p:txBody>
          <a:bodyPr>
            <a:normAutofit/>
          </a:bodyPr>
          <a:lstStyle/>
          <a:p>
            <a:r>
              <a:rPr lang="en-US" dirty="0"/>
              <a:t>Hard Questions for Christians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841A10E-0F0E-4596-8888-870D70925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57599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1" name="Freeform 33">
            <a:extLst>
              <a:ext uri="{FF2B5EF4-FFF2-40B4-BE49-F238E27FC236}">
                <a16:creationId xmlns:a16="http://schemas.microsoft.com/office/drawing/2014/main" id="{29B1E55C-E51F-4093-A2A8-137C3E9014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657599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5" name="Picture 4" descr="Question marks in a line and one question mark is lit">
            <a:extLst>
              <a:ext uri="{FF2B5EF4-FFF2-40B4-BE49-F238E27FC236}">
                <a16:creationId xmlns:a16="http://schemas.microsoft.com/office/drawing/2014/main" id="{72D32A3D-38D0-95D5-4BF5-A91A739D21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628" r="54543" b="-1"/>
          <a:stretch/>
        </p:blipFill>
        <p:spPr>
          <a:xfrm>
            <a:off x="-2650" y="10"/>
            <a:ext cx="36810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0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13E04-2060-C913-1EF9-92F4A5CB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 on Government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CB692-3991-0A76-B211-FD37F7BED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761" y="1326995"/>
            <a:ext cx="11039707" cy="540834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Matthew 22:21 - 'Render to Caesar the things that are Caesar’s, and to God the things that are God’s.’</a:t>
            </a:r>
          </a:p>
          <a:p>
            <a:r>
              <a:rPr lang="en-US" dirty="0"/>
              <a:t>Matthew 17:24-27 - 'When they came to Capernaum, the collectors of the two-drachma tax went up to Peter and said, “Does your teacher not pay the tax?” He said, “Yes.”’</a:t>
            </a:r>
          </a:p>
          <a:p>
            <a:r>
              <a:rPr lang="en-US" dirty="0"/>
              <a:t>Matthew 23 - 'Woe to you, scribes and Pharisees, hypocrites! For you tithe mint and dill and cumin, and have neglected the weightier matters of the law: justice and mercy and faithfulness.’</a:t>
            </a:r>
          </a:p>
          <a:p>
            <a:r>
              <a:rPr lang="en-US" dirty="0"/>
              <a:t>Matthew 5:17-19 Do not think that I came to destroy the Law or the Prophets. I did not come to destroy but to fulfill. </a:t>
            </a:r>
            <a:r>
              <a:rPr lang="en-US" baseline="30000" dirty="0"/>
              <a:t>18</a:t>
            </a:r>
            <a:r>
              <a:rPr lang="en-US" dirty="0"/>
              <a:t> For assuredly, I say to you, till heaven and earth pass away, one jot or one tittle will by no means pass from the law till all is fulfilled. </a:t>
            </a:r>
            <a:r>
              <a:rPr lang="en-US" baseline="30000" dirty="0"/>
              <a:t>19</a:t>
            </a:r>
            <a:r>
              <a:rPr lang="en-US" dirty="0"/>
              <a:t> Whoever therefore breaks one of the least of these commandments, and teaches men so, shall be called least in the kingdom of heaven; but whoever does and teaches them, he shall be called great in the kingdom of heaven.</a:t>
            </a:r>
          </a:p>
          <a:p>
            <a:r>
              <a:rPr lang="en-US" dirty="0"/>
              <a:t>Matthew 6:33 - 'But seek first the kingdom of God and His righteousness, and all these things will be added to you.’</a:t>
            </a:r>
          </a:p>
          <a:p>
            <a:r>
              <a:rPr lang="en-US" dirty="0"/>
              <a:t>John 18:36 - 'My kingdom is not of this world. If my kingdom were of this world, my servants would have been fighting.’</a:t>
            </a:r>
          </a:p>
          <a:p>
            <a:r>
              <a:rPr lang="en-US" dirty="0"/>
              <a:t>Matthew 20:25-28 - 'Whoever would be great among you must be your servant.’</a:t>
            </a:r>
          </a:p>
          <a:p>
            <a:r>
              <a:rPr lang="en-US" dirty="0"/>
              <a:t>1 Timothy 2:1-2 - 'I urge that supplications, prayers, intercessions, and thanksgivings be made for all people, for kings and all who are in high positions.’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566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707" y="624110"/>
            <a:ext cx="9813073" cy="624827"/>
          </a:xfrm>
        </p:spPr>
        <p:txBody>
          <a:bodyPr>
            <a:normAutofit fontScale="90000"/>
          </a:bodyPr>
          <a:lstStyle/>
          <a:p>
            <a:r>
              <a:rPr dirty="0"/>
              <a:t>Conclusion – Faithful Stewardship</a:t>
            </a:r>
            <a:r>
              <a:rPr lang="en-US" dirty="0"/>
              <a:t> of our Time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8147" y="1449659"/>
            <a:ext cx="10627112" cy="524107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000" dirty="0"/>
              <a:t>Exercise extreme caution, </a:t>
            </a:r>
            <a:r>
              <a:rPr sz="2000" dirty="0"/>
              <a:t>humility</a:t>
            </a:r>
            <a:r>
              <a:rPr lang="en-US" sz="2000" dirty="0"/>
              <a:t> and integrity in politics and activism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Governments are legitimate, even if you don’t like them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Don’t despair over Politics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God is on his Throne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We are citizens of Heaven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We are in God’s perfect Kingdom, and can be at peace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Stand with God’s Law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God’s Law is Truth and stands for all time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We seek God’s approval, not Men’s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The Church holds the Keys to the Kingdom – These should be our priority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Preaching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Baptism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Lord’s Table</a:t>
            </a:r>
          </a:p>
          <a:p>
            <a:pPr>
              <a:spcBef>
                <a:spcPts val="600"/>
              </a:spcBef>
            </a:pPr>
            <a:r>
              <a:rPr sz="2000" dirty="0"/>
              <a:t>‘Our political engagement must always reflect our primary allegiance to Christ.’ – Oliver O’Donovan, The Desire of the Nations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EFFB4-F1C0-CD94-7889-487EAF1E6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 US Built on Christian Principles?</a:t>
            </a:r>
          </a:p>
        </p:txBody>
      </p:sp>
      <p:pic>
        <p:nvPicPr>
          <p:cNvPr id="4" name="Online Media 3" title="Our Country was Founded on Christian Principles ft Charlie Kirk | TPUSA Faith">
            <a:hlinkClick r:id="" action="ppaction://media"/>
            <a:extLst>
              <a:ext uri="{FF2B5EF4-FFF2-40B4-BE49-F238E27FC236}">
                <a16:creationId xmlns:a16="http://schemas.microsoft.com/office/drawing/2014/main" id="{28819AFA-ADED-B354-B2F4-3AD0223C328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99344" y="1264555"/>
            <a:ext cx="9697202" cy="547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86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B4667-410D-DF23-111D-7C4956943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involved should a Christian be in Government?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78BA5-72F0-8D01-A699-6792C6A2F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God’s Instructions to Rulers?</a:t>
            </a:r>
          </a:p>
          <a:p>
            <a:r>
              <a:rPr lang="en-US" dirty="0"/>
              <a:t>What is the Government’s role in God’s Plan?</a:t>
            </a:r>
          </a:p>
          <a:p>
            <a:r>
              <a:rPr lang="en-US" dirty="0"/>
              <a:t>What Involvement in politics was expected in Biblical Times?</a:t>
            </a:r>
          </a:p>
          <a:p>
            <a:r>
              <a:rPr lang="en-US" dirty="0"/>
              <a:t>What is the Christian’s primary role in Society?</a:t>
            </a:r>
          </a:p>
          <a:p>
            <a:r>
              <a:rPr lang="en-US" dirty="0"/>
              <a:t>What happens when Government opposes God?</a:t>
            </a:r>
          </a:p>
          <a:p>
            <a:r>
              <a:rPr lang="en-US" dirty="0"/>
              <a:t>What Hope should we put in Government?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681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32052-37C6-4E83-4C22-EC8688A81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regarding the 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DD941-A5F6-E543-8F8D-A77D5EBA8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43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Deuteronomy 17:14-20 “When you come to the land which the LORD your God is giving you, and possess it and dwell in it, and say, I will set a king over me like all the nations that are around me,’ </a:t>
            </a:r>
            <a:r>
              <a:rPr lang="en-US" baseline="30000" dirty="0"/>
              <a:t>15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you shall surely set a king over you whom the LORD your God chooses</a:t>
            </a:r>
            <a:r>
              <a:rPr lang="en-US" dirty="0"/>
              <a:t>; one from among your brethren you shall set as king over you; you may not set a foreigner over you, who is not your brother. </a:t>
            </a:r>
            <a:r>
              <a:rPr lang="en-US" baseline="30000" dirty="0"/>
              <a:t>16</a:t>
            </a:r>
            <a:r>
              <a:rPr lang="en-US" dirty="0"/>
              <a:t> But </a:t>
            </a:r>
            <a:r>
              <a:rPr lang="en-US" b="1" dirty="0">
                <a:solidFill>
                  <a:srgbClr val="FF0000"/>
                </a:solidFill>
              </a:rPr>
              <a:t>he shall not multiply horses for himself</a:t>
            </a:r>
            <a:r>
              <a:rPr lang="en-US" dirty="0"/>
              <a:t>, nor cause the people to return to Egypt to multiply horses, for the LORD has said to you, You shall not return that way again.’ </a:t>
            </a:r>
            <a:r>
              <a:rPr lang="en-US" baseline="30000" dirty="0"/>
              <a:t>17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Neither shall he multiply wives for himself</a:t>
            </a:r>
            <a:r>
              <a:rPr lang="en-US" dirty="0"/>
              <a:t>, lest his heart turn away; </a:t>
            </a:r>
            <a:r>
              <a:rPr lang="en-US" b="1" dirty="0">
                <a:solidFill>
                  <a:srgbClr val="FF0000"/>
                </a:solidFill>
              </a:rPr>
              <a:t>nor shall he greatly multiply silver and gold for himself</a:t>
            </a:r>
            <a:r>
              <a:rPr lang="en-US" dirty="0"/>
              <a:t>.</a:t>
            </a:r>
            <a:br>
              <a:rPr lang="en-US" dirty="0"/>
            </a:br>
            <a:r>
              <a:rPr lang="en-US" baseline="30000" dirty="0"/>
              <a:t>18</a:t>
            </a:r>
            <a:r>
              <a:rPr lang="en-US" dirty="0"/>
              <a:t> “Also it shall be, when he sits on the throne of his kingdom, that </a:t>
            </a:r>
            <a:r>
              <a:rPr lang="en-US" b="1" dirty="0">
                <a:solidFill>
                  <a:srgbClr val="FF0000"/>
                </a:solidFill>
              </a:rPr>
              <a:t>he shall write for himself a copy of this law in a book</a:t>
            </a:r>
            <a:r>
              <a:rPr lang="en-US" dirty="0"/>
              <a:t>, from the one before the priests, the Levites. </a:t>
            </a:r>
            <a:r>
              <a:rPr lang="en-US" baseline="30000" dirty="0"/>
              <a:t>19</a:t>
            </a:r>
            <a:r>
              <a:rPr lang="en-US" dirty="0"/>
              <a:t> And it shall be with him, and </a:t>
            </a:r>
            <a:r>
              <a:rPr lang="en-US" b="1" dirty="0">
                <a:solidFill>
                  <a:srgbClr val="FF0000"/>
                </a:solidFill>
              </a:rPr>
              <a:t>he shall read it all the days of his life, that he may learn to fear the LORD his God </a:t>
            </a:r>
            <a:r>
              <a:rPr lang="en-US" dirty="0"/>
              <a:t>and be careful to observe all the words of this law and these statutes, </a:t>
            </a:r>
            <a:r>
              <a:rPr lang="en-US" baseline="30000" dirty="0"/>
              <a:t>20</a:t>
            </a:r>
            <a:r>
              <a:rPr lang="en-US" dirty="0"/>
              <a:t> </a:t>
            </a:r>
            <a:r>
              <a:rPr lang="en-US" b="1" dirty="0">
                <a:solidFill>
                  <a:srgbClr val="00B050"/>
                </a:solidFill>
              </a:rPr>
              <a:t>that his heart may not be lifted above his brethren</a:t>
            </a:r>
            <a:r>
              <a:rPr lang="en-US" dirty="0"/>
              <a:t>, that </a:t>
            </a:r>
            <a:r>
              <a:rPr lang="en-US" b="1" dirty="0">
                <a:solidFill>
                  <a:srgbClr val="00B050"/>
                </a:solidFill>
              </a:rPr>
              <a:t>he may not turn aside from the commandment </a:t>
            </a:r>
            <a:r>
              <a:rPr lang="en-US" dirty="0"/>
              <a:t>to the right hand or to the left, and that he </a:t>
            </a:r>
            <a:r>
              <a:rPr lang="en-US" b="1" dirty="0">
                <a:solidFill>
                  <a:srgbClr val="00B050"/>
                </a:solidFill>
              </a:rPr>
              <a:t>may prolong his days in his kingdom, he and his children in the midst of Israel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1948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Government as God’s Providence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Main Point:</a:t>
            </a:r>
          </a:p>
          <a:p>
            <a:r>
              <a:t>Government is an instrument of God’s providential rule.</a:t>
            </a:r>
          </a:p>
          <a:p>
            <a:endParaRPr/>
          </a:p>
          <a:p>
            <a:r>
              <a:t>Supporting Scriptures:</a:t>
            </a:r>
          </a:p>
          <a:p>
            <a:r>
              <a:t>Romans 13:1-2 – 'There is no authority except from God, and those that exist have been instituted by God.'</a:t>
            </a:r>
          </a:p>
          <a:p>
            <a:r>
              <a:t>Daniel 2:21 – 'He changes times and seasons; He removes kings and sets up kings.'</a:t>
            </a:r>
          </a:p>
          <a:p>
            <a:endParaRPr/>
          </a:p>
          <a:p>
            <a:r>
              <a:t>Quote:</a:t>
            </a:r>
          </a:p>
          <a:p>
            <a:r>
              <a:t>‘The magistrate’s authority is derived from God, whose minister he is.’ – John Calvin, Institutes IV.20.4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Limited Participation in Biblical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6859" y="1538868"/>
            <a:ext cx="9597753" cy="5151864"/>
          </a:xfrm>
        </p:spPr>
        <p:txBody>
          <a:bodyPr>
            <a:normAutofit fontScale="92500" lnSpcReduction="10000"/>
          </a:bodyPr>
          <a:lstStyle/>
          <a:p>
            <a:r>
              <a:rPr sz="2000" dirty="0"/>
              <a:t>Main Point:</a:t>
            </a:r>
          </a:p>
          <a:p>
            <a:r>
              <a:rPr sz="2000" dirty="0"/>
              <a:t>Christians in Scripture were called to submission, not political activism.</a:t>
            </a:r>
          </a:p>
          <a:p>
            <a:endParaRPr sz="2000" dirty="0"/>
          </a:p>
          <a:p>
            <a:r>
              <a:rPr lang="en-US" sz="2000" u="sng" dirty="0"/>
              <a:t>Leadership Roles were Appointed in Israel (and in Rome)</a:t>
            </a:r>
            <a:r>
              <a:rPr sz="2000" dirty="0"/>
              <a:t>:</a:t>
            </a:r>
          </a:p>
          <a:p>
            <a:pPr lvl="1"/>
            <a:r>
              <a:rPr lang="en-US" sz="1800" dirty="0"/>
              <a:t>Exodus 18:21-22 Moreover you shall select from all the people able men, such as fear God, men of truth, hating covetousness; and place such over them to be rulers of thousands, rulers of hundreds, rulers of fifties, and rulers of tens. </a:t>
            </a:r>
            <a:r>
              <a:rPr lang="en-US" sz="1800" baseline="30000" dirty="0"/>
              <a:t>22</a:t>
            </a:r>
            <a:r>
              <a:rPr lang="en-US" sz="1800" dirty="0"/>
              <a:t> And let them judge the people at all times. Then it will be that every great matter they shall bring to you, but every small matter they themselves shall judge.</a:t>
            </a:r>
          </a:p>
          <a:p>
            <a:r>
              <a:rPr lang="en-US" sz="2000" u="sng" dirty="0"/>
              <a:t>Instructions to the Church:</a:t>
            </a:r>
          </a:p>
          <a:p>
            <a:pPr lvl="1"/>
            <a:r>
              <a:rPr sz="1800" dirty="0"/>
              <a:t>1 Peter 2:13-17 – 'Be subject for the Lord's sake to every human institution.'</a:t>
            </a:r>
            <a:endParaRPr lang="en-US" sz="1800" dirty="0"/>
          </a:p>
          <a:p>
            <a:pPr lvl="1"/>
            <a:r>
              <a:rPr sz="1800" dirty="0"/>
              <a:t>Titus 3:1 – 'Remind them to be submissive to rulers and authorities, to be obedient.'</a:t>
            </a:r>
            <a:endParaRPr lang="en-US" sz="1800" dirty="0"/>
          </a:p>
          <a:p>
            <a:pPr lvl="1"/>
            <a:r>
              <a:rPr lang="en-US" sz="1800" dirty="0"/>
              <a:t>Micah 6:8 – 'Do justice, love kindness, and walk humbly with your God.'</a:t>
            </a:r>
          </a:p>
          <a:p>
            <a:pPr lvl="1"/>
            <a:r>
              <a:rPr lang="en-US" sz="1800" dirty="0"/>
              <a:t>Matthew 22:21 – 'Render to Caesar the things that are Caesar’s, and to God the things that are God’s.'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Christians as Salt and Light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1533" y="2133599"/>
            <a:ext cx="10281424" cy="4568284"/>
          </a:xfrm>
        </p:spPr>
        <p:txBody>
          <a:bodyPr>
            <a:normAutofit/>
          </a:bodyPr>
          <a:lstStyle/>
          <a:p>
            <a:r>
              <a:rPr dirty="0"/>
              <a:t>Main Point:</a:t>
            </a:r>
          </a:p>
          <a:p>
            <a:r>
              <a:rPr dirty="0"/>
              <a:t>Influence society through moral integrity and witness.</a:t>
            </a:r>
          </a:p>
          <a:p>
            <a:endParaRPr dirty="0"/>
          </a:p>
          <a:p>
            <a:r>
              <a:rPr dirty="0"/>
              <a:t>Supporting Scriptures:</a:t>
            </a:r>
          </a:p>
          <a:p>
            <a:r>
              <a:rPr dirty="0"/>
              <a:t>Matthew 5:13-16 – 'You are the light of the world.'</a:t>
            </a:r>
          </a:p>
          <a:p>
            <a:r>
              <a:rPr lang="en-US" dirty="0"/>
              <a:t>Jeremiah 29:4-7 Thus says the LORD of hosts, the God of Israel, to all who were carried away captive, whom I have caused to be carried away from Jerusalem to Babylon:</a:t>
            </a:r>
            <a:br>
              <a:rPr lang="en-US" dirty="0"/>
            </a:br>
            <a:r>
              <a:rPr lang="en-US" baseline="30000" dirty="0"/>
              <a:t>5</a:t>
            </a:r>
            <a:r>
              <a:rPr lang="en-US" dirty="0"/>
              <a:t> Build houses and dwell in them; plant gardens and eat their fruit. </a:t>
            </a:r>
            <a:r>
              <a:rPr lang="en-US" baseline="30000" dirty="0"/>
              <a:t>6</a:t>
            </a:r>
            <a:r>
              <a:rPr lang="en-US" dirty="0"/>
              <a:t> Take wives and beget sons and daughters; and take wives for your sons and give your daughters to husbands, so that they may bear sons and daughters—that you may be increased there, and not diminished. </a:t>
            </a:r>
            <a:r>
              <a:rPr lang="en-US" baseline="30000" dirty="0"/>
              <a:t>7</a:t>
            </a:r>
            <a:r>
              <a:rPr lang="en-US" dirty="0"/>
              <a:t> And seek the peace of the city where I have caused you to be carried away captive, and pray to the LORD for it; for in its peace you will have peace.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4C4D1-9F43-9B72-3089-D5828AAD7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212E5-86B6-773D-C830-F6CFF07B7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Christians as Salt and 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D0535-C302-4EE7-93BA-3EEA4AB51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533" y="2133599"/>
            <a:ext cx="10281424" cy="4568284"/>
          </a:xfrm>
        </p:spPr>
        <p:txBody>
          <a:bodyPr>
            <a:normAutofit/>
          </a:bodyPr>
          <a:lstStyle/>
          <a:p>
            <a:r>
              <a:rPr lang="en-US" dirty="0"/>
              <a:t>Jeremiah 29:10-14 For thus says the LORD: After seventy years are completed at Babylon, I will visit you and perform My good word toward you, and cause you to return to this place. </a:t>
            </a:r>
            <a:r>
              <a:rPr lang="en-US" baseline="30000" dirty="0"/>
              <a:t>11</a:t>
            </a:r>
            <a:r>
              <a:rPr lang="en-US" dirty="0"/>
              <a:t> For I know the thoughts that I think toward you, says the LORD, thoughts of peace and not of evil, to give you a future and a hope. </a:t>
            </a:r>
            <a:r>
              <a:rPr lang="en-US" baseline="30000" dirty="0"/>
              <a:t>12</a:t>
            </a:r>
            <a:r>
              <a:rPr lang="en-US" dirty="0"/>
              <a:t> Then you will call upon Me and go and pray to Me, and I will listen to you. </a:t>
            </a:r>
            <a:r>
              <a:rPr lang="en-US" baseline="30000" dirty="0"/>
              <a:t>13</a:t>
            </a:r>
            <a:r>
              <a:rPr lang="en-US" dirty="0"/>
              <a:t> And you will seek Me and find Me, when you search for Me with all your heart. </a:t>
            </a:r>
            <a:r>
              <a:rPr lang="en-US" baseline="30000" dirty="0"/>
              <a:t>14</a:t>
            </a:r>
            <a:r>
              <a:rPr lang="en-US" dirty="0"/>
              <a:t> I will be found by you, says the LORD, and I will bring you back from your captivity; I will gather you from all the nations and from all the places where I have driven you, says the LORD, and I will bring you to the place from which I cause you to be carried away captive.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4677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Governments before God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137" y="1905001"/>
            <a:ext cx="10181063" cy="4618462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Psalms 2:1-6 Why do the nations rage,</a:t>
            </a:r>
            <a:br>
              <a:rPr lang="en-US" sz="2400" dirty="0"/>
            </a:br>
            <a:r>
              <a:rPr lang="en-US" sz="2400" dirty="0"/>
              <a:t>And the people plot a vain thing?</a:t>
            </a:r>
            <a:br>
              <a:rPr lang="en-US" sz="2400" dirty="0"/>
            </a:br>
            <a:r>
              <a:rPr lang="en-US" sz="2400" baseline="30000" dirty="0"/>
              <a:t>2</a:t>
            </a:r>
            <a:r>
              <a:rPr lang="en-US" sz="2400" dirty="0"/>
              <a:t> The kings of the earth set themselves,</a:t>
            </a:r>
            <a:br>
              <a:rPr lang="en-US" sz="2400" dirty="0"/>
            </a:br>
            <a:r>
              <a:rPr lang="en-US" sz="2400" dirty="0"/>
              <a:t>And the rulers take counsel together,</a:t>
            </a:r>
            <a:br>
              <a:rPr lang="en-US" sz="2400" dirty="0"/>
            </a:br>
            <a:r>
              <a:rPr lang="en-US" sz="2400" dirty="0"/>
              <a:t>Against the LORD and against His Anointed, saying,</a:t>
            </a:r>
            <a:br>
              <a:rPr lang="en-US" sz="2400" dirty="0"/>
            </a:br>
            <a:r>
              <a:rPr lang="en-US" sz="2400" baseline="30000" dirty="0"/>
              <a:t>3</a:t>
            </a:r>
            <a:r>
              <a:rPr lang="en-US" sz="2400" dirty="0"/>
              <a:t> “Let us break Their bonds in pieces</a:t>
            </a:r>
            <a:br>
              <a:rPr lang="en-US" sz="2400" dirty="0"/>
            </a:br>
            <a:r>
              <a:rPr lang="en-US" sz="2400" dirty="0"/>
              <a:t>And cast away Their cords from us.”</a:t>
            </a:r>
            <a:br>
              <a:rPr lang="en-US" sz="2400" dirty="0"/>
            </a:br>
            <a:r>
              <a:rPr lang="en-US" sz="2400" baseline="30000" dirty="0"/>
              <a:t>4</a:t>
            </a:r>
            <a:r>
              <a:rPr lang="en-US" sz="2400" dirty="0"/>
              <a:t> He who sits in the heavens shall laugh;</a:t>
            </a:r>
            <a:br>
              <a:rPr lang="en-US" sz="2400" dirty="0"/>
            </a:br>
            <a:r>
              <a:rPr lang="en-US" sz="2400" dirty="0"/>
              <a:t>The Lord shall hold them in derision.</a:t>
            </a:r>
            <a:br>
              <a:rPr lang="en-US" sz="2400" dirty="0"/>
            </a:br>
            <a:r>
              <a:rPr lang="en-US" sz="2400" baseline="30000" dirty="0"/>
              <a:t>5</a:t>
            </a:r>
            <a:r>
              <a:rPr lang="en-US" sz="2400" dirty="0"/>
              <a:t> Then He shall speak to them in His wrath,</a:t>
            </a:r>
            <a:br>
              <a:rPr lang="en-US" sz="2400" dirty="0"/>
            </a:br>
            <a:r>
              <a:rPr lang="en-US" sz="2400" dirty="0"/>
              <a:t>And distress them in His deep displeasure:</a:t>
            </a:r>
            <a:br>
              <a:rPr lang="en-US" sz="2400" dirty="0"/>
            </a:br>
            <a:r>
              <a:rPr lang="en-US" sz="2400" baseline="30000" dirty="0"/>
              <a:t>6</a:t>
            </a:r>
            <a:r>
              <a:rPr lang="en-US" sz="2400" dirty="0"/>
              <a:t> “Yet I have set My King</a:t>
            </a:r>
            <a:br>
              <a:rPr lang="en-US" sz="2400" dirty="0"/>
            </a:br>
            <a:r>
              <a:rPr lang="en-US" sz="2400" dirty="0"/>
              <a:t>On My holy hill of Zion.”</a:t>
            </a:r>
            <a:endParaRPr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Hope should we put in Government?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7220" y="2133599"/>
            <a:ext cx="9902282" cy="4512527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Main Point:</a:t>
            </a:r>
          </a:p>
          <a:p>
            <a:r>
              <a:rPr dirty="0"/>
              <a:t>Avoid placing ultimate hope in politics.</a:t>
            </a:r>
          </a:p>
          <a:p>
            <a:endParaRPr dirty="0"/>
          </a:p>
          <a:p>
            <a:r>
              <a:rPr dirty="0"/>
              <a:t>Supporting Scriptures:</a:t>
            </a:r>
          </a:p>
          <a:p>
            <a:r>
              <a:rPr dirty="0"/>
              <a:t>Psalm 146:3 – 'Put not your trust in princes.'</a:t>
            </a:r>
          </a:p>
          <a:p>
            <a:r>
              <a:rPr dirty="0"/>
              <a:t>Isaiah 31:1 – 'Woe to those who go down to Egypt for help... but do not look to the Holy One of Israel.'</a:t>
            </a:r>
            <a:endParaRPr lang="en-US" dirty="0"/>
          </a:p>
          <a:p>
            <a:r>
              <a:rPr lang="en-US" dirty="0"/>
              <a:t>Jeremiah 17:5 Cursed is the man who trusts in man, And makes flesh his strength, Whose heart departs from the LORD.</a:t>
            </a:r>
          </a:p>
          <a:p>
            <a:r>
              <a:rPr lang="en-US" dirty="0"/>
              <a:t>Psalms 118:8-9 It is better to trust in the LORD, Than to put confidence in man. It is better to trust in the LORD Than to put confidence in princes.</a:t>
            </a:r>
            <a:endParaRPr dirty="0"/>
          </a:p>
          <a:p>
            <a:endParaRPr dirty="0"/>
          </a:p>
          <a:p>
            <a:r>
              <a:rPr dirty="0"/>
              <a:t>Quote:</a:t>
            </a:r>
          </a:p>
          <a:p>
            <a:r>
              <a:rPr dirty="0"/>
              <a:t>‘The Christian’s hope is not in any earthly government, but in the kingdom of Christ.’ – Francis Schaeffer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1600</TotalTime>
  <Words>1949</Words>
  <Application>Microsoft Office PowerPoint</Application>
  <PresentationFormat>Widescreen</PresentationFormat>
  <Paragraphs>128</Paragraphs>
  <Slides>12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Century Gothic</vt:lpstr>
      <vt:lpstr>Wingdings 3</vt:lpstr>
      <vt:lpstr>Wisp</vt:lpstr>
      <vt:lpstr>Should I participate in Politics?</vt:lpstr>
      <vt:lpstr>How involved should a Christian be in Government?</vt:lpstr>
      <vt:lpstr>Instructions regarding the King</vt:lpstr>
      <vt:lpstr>Government as God’s Providence</vt:lpstr>
      <vt:lpstr>Limited Participation in Biblical Times</vt:lpstr>
      <vt:lpstr>Christians as Salt and Light</vt:lpstr>
      <vt:lpstr>Christians as Salt and Light</vt:lpstr>
      <vt:lpstr>Governments before God</vt:lpstr>
      <vt:lpstr>What Hope should we put in Government?</vt:lpstr>
      <vt:lpstr>Jesus on Government</vt:lpstr>
      <vt:lpstr>Conclusion – Faithful Stewardship of our Time</vt:lpstr>
      <vt:lpstr>Is the US Built on Christian Principles?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Rob Gregory</cp:lastModifiedBy>
  <cp:revision>3</cp:revision>
  <dcterms:created xsi:type="dcterms:W3CDTF">2013-01-27T09:14:16Z</dcterms:created>
  <dcterms:modified xsi:type="dcterms:W3CDTF">2024-11-23T19:23:02Z</dcterms:modified>
  <cp:category/>
</cp:coreProperties>
</file>